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262" r:id="rId3"/>
    <p:sldId id="275" r:id="rId4"/>
    <p:sldId id="276" r:id="rId5"/>
    <p:sldId id="267" r:id="rId6"/>
    <p:sldId id="268" r:id="rId7"/>
    <p:sldId id="269" r:id="rId8"/>
    <p:sldId id="270" r:id="rId9"/>
    <p:sldId id="271" r:id="rId10"/>
    <p:sldId id="277" r:id="rId11"/>
    <p:sldId id="278" r:id="rId12"/>
    <p:sldId id="279" r:id="rId13"/>
    <p:sldId id="280" r:id="rId14"/>
    <p:sldId id="281" r:id="rId15"/>
    <p:sldId id="273" r:id="rId16"/>
    <p:sldId id="282" r:id="rId17"/>
    <p:sldId id="283" r:id="rId18"/>
    <p:sldId id="284" r:id="rId19"/>
    <p:sldId id="285"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om tjänstepensionen från statlig anställning" id="{418C056E-00FB-4C67-835F-9D5C94C5A38C}">
          <p14:sldIdLst>
            <p14:sldId id="272"/>
            <p14:sldId id="262"/>
            <p14:sldId id="275"/>
            <p14:sldId id="276"/>
            <p14:sldId id="267"/>
            <p14:sldId id="268"/>
            <p14:sldId id="269"/>
            <p14:sldId id="270"/>
            <p14:sldId id="271"/>
            <p14:sldId id="277"/>
            <p14:sldId id="278"/>
            <p14:sldId id="279"/>
            <p14:sldId id="280"/>
            <p14:sldId id="281"/>
            <p14:sldId id="273"/>
            <p14:sldId id="282"/>
            <p14:sldId id="283"/>
            <p14:sldId id="284"/>
            <p14:sldId id="285"/>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el Berglund" initials="MB" lastIdx="1" clrIdx="0">
    <p:extLst>
      <p:ext uri="{19B8F6BF-5375-455C-9EA6-DF929625EA0E}">
        <p15:presenceInfo xmlns:p15="http://schemas.microsoft.com/office/powerpoint/2012/main" userId="S-1-5-21-1603607093-2088516761-270368766-16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C670"/>
    <a:srgbClr val="2388F8"/>
    <a:srgbClr val="FF8737"/>
    <a:srgbClr val="C35C9F"/>
    <a:srgbClr val="84B926"/>
    <a:srgbClr val="F4AE1D"/>
    <a:srgbClr val="4EB7E9"/>
    <a:srgbClr val="597072"/>
    <a:srgbClr val="799190"/>
    <a:srgbClr val="9F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5" autoAdjust="0"/>
    <p:restoredTop sz="96274" autoAdjust="0"/>
  </p:normalViewPr>
  <p:slideViewPr>
    <p:cSldViewPr showGuides="1">
      <p:cViewPr>
        <p:scale>
          <a:sx n="90" d="100"/>
          <a:sy n="90" d="100"/>
        </p:scale>
        <p:origin x="456" y="39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85" d="100"/>
          <a:sy n="85" d="100"/>
        </p:scale>
        <p:origin x="29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F9C50-E23A-4D3A-B8CA-148805568322}" type="datetimeFigureOut">
              <a:rPr lang="sv-SE" smtClean="0"/>
              <a:t>2026-03-16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4851D-C1E4-4E50-B1DA-3AE325AABCDF}" type="slidenum">
              <a:rPr lang="sv-SE" smtClean="0"/>
              <a:t>‹#›</a:t>
            </a:fld>
            <a:endParaRPr lang="sv-SE"/>
          </a:p>
        </p:txBody>
      </p:sp>
    </p:spTree>
    <p:extLst>
      <p:ext uri="{BB962C8B-B14F-4D97-AF65-F5344CB8AC3E}">
        <p14:creationId xmlns:p14="http://schemas.microsoft.com/office/powerpoint/2010/main" val="98063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Din pension kommer från flera olika håll, dels från allmän pension, dels från din arbetsgivare i form av tjänstepension. Du kan även ha ett eget frivilligt sparande. </a:t>
            </a:r>
          </a:p>
          <a:p>
            <a:endParaRPr lang="sv-SE" dirty="0"/>
          </a:p>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2</a:t>
            </a:fld>
            <a:endParaRPr lang="sv-SE"/>
          </a:p>
        </p:txBody>
      </p:sp>
    </p:spTree>
    <p:extLst>
      <p:ext uri="{BB962C8B-B14F-4D97-AF65-F5344CB8AC3E}">
        <p14:creationId xmlns:p14="http://schemas.microsoft.com/office/powerpoint/2010/main" val="506161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Lönen</a:t>
            </a:r>
            <a:r>
              <a:rPr lang="sv-SE" baseline="0" dirty="0"/>
              <a:t> påverkar, så ju mer lön du har, ju mer betalas in till tjänstepensionen. Därför påverkar bland annat när du började arbeta, när du planerar att sluta och hur hög lön du haft under ditt arbetsliv.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sz="1200" b="0" i="0" kern="1200" dirty="0">
                <a:solidFill>
                  <a:schemeClr val="tx1"/>
                </a:solidFill>
                <a:effectLst/>
                <a:latin typeface="+mn-lt"/>
                <a:ea typeface="+mn-ea"/>
                <a:cs typeface="+mn-cs"/>
              </a:rPr>
              <a:t>Tjänar in till din tjänstepension fram till 69 år om du jobbar kvar. Till den förmånsbestämda delen är det fortsatt till 65 år som längst.</a:t>
            </a:r>
          </a:p>
        </p:txBody>
      </p:sp>
      <p:sp>
        <p:nvSpPr>
          <p:cNvPr id="4" name="Platshållare för bildnummer 3"/>
          <p:cNvSpPr>
            <a:spLocks noGrp="1"/>
          </p:cNvSpPr>
          <p:nvPr>
            <p:ph type="sldNum" sz="quarter" idx="10"/>
          </p:nvPr>
        </p:nvSpPr>
        <p:spPr/>
        <p:txBody>
          <a:bodyPr/>
          <a:lstStyle/>
          <a:p>
            <a:fld id="{CF44851D-C1E4-4E50-B1DA-3AE325AABCDF}" type="slidenum">
              <a:rPr lang="sv-SE" smtClean="0"/>
              <a:t>11</a:t>
            </a:fld>
            <a:endParaRPr lang="sv-SE"/>
          </a:p>
        </p:txBody>
      </p:sp>
    </p:spTree>
    <p:extLst>
      <p:ext uri="{BB962C8B-B14F-4D97-AF65-F5344CB8AC3E}">
        <p14:creationId xmlns:p14="http://schemas.microsoft.com/office/powerpoint/2010/main" val="2281506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din</a:t>
            </a:r>
            <a:r>
              <a:rPr lang="sv-SE" baseline="0" dirty="0"/>
              <a:t> statliga anställning ingår tjänstegrupplivförsäkring och efterlevandepension. Det är pengar till din familj ifall du dör. Tjänstegrupplivförsäkringen och efterlevandepensionen påverkar inte din tjänstepension och du kan inte välja bort dem. Det är bara en bra trygghet för din familj. </a:t>
            </a:r>
          </a:p>
          <a:p>
            <a:endParaRPr lang="sv-SE" baseline="0" dirty="0"/>
          </a:p>
          <a:p>
            <a:r>
              <a:rPr lang="sv-SE" baseline="0" dirty="0"/>
              <a:t>Du kan också välja att ha ett återbetalningsskydd för alla delar utom den förmånsbestämda ålderspensionen. Det betyder att din familj får dina pengar om du dör. Pengarna går till make, maka, registrerad partner i första hand och i andra hand barn. Det betyder att lever du ensam och inte har några barn kanske du inte behöver ha ett återbetalningsskydd eftersom ingen kan ta del av pengarna. Du kan alltid lägga till återbetalningsskydd ifall din familjesituation ändras. </a:t>
            </a:r>
          </a:p>
          <a:p>
            <a:r>
              <a:rPr lang="sv-SE" baseline="0" dirty="0"/>
              <a:t>Väljer du ett återbetalningsskydd blir din tjänstepension något lägre.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12</a:t>
            </a:fld>
            <a:endParaRPr lang="sv-SE"/>
          </a:p>
        </p:txBody>
      </p:sp>
    </p:spTree>
    <p:extLst>
      <p:ext uri="{BB962C8B-B14F-4D97-AF65-F5344CB8AC3E}">
        <p14:creationId xmlns:p14="http://schemas.microsoft.com/office/powerpoint/2010/main" val="291893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Du fortsätter att tjäna in pengar till delarna i din tjänstepension när du är sjuk förutom till delen Kåpan </a:t>
            </a:r>
            <a:r>
              <a:rPr lang="sv-SE" sz="1200" b="0" i="0" kern="1200" dirty="0" err="1">
                <a:solidFill>
                  <a:schemeClr val="tx1"/>
                </a:solidFill>
                <a:effectLst/>
                <a:latin typeface="+mn-lt"/>
                <a:ea typeface="+mn-ea"/>
                <a:cs typeface="+mn-cs"/>
              </a:rPr>
              <a:t>Flex</a:t>
            </a:r>
            <a:r>
              <a:rPr lang="sv-SE" sz="1200" b="0" i="0" kern="1200" dirty="0">
                <a:solidFill>
                  <a:schemeClr val="tx1"/>
                </a:solidFill>
                <a:effectLst/>
                <a:latin typeface="+mn-lt"/>
                <a:ea typeface="+mn-ea"/>
                <a:cs typeface="+mn-cs"/>
              </a:rPr>
              <a:t>. Den tjänar du bara in till om du har en utbetald lön under tiden som du är sjuk.</a:t>
            </a:r>
            <a:r>
              <a:rPr lang="sv-SE" baseline="0" dirty="0"/>
              <a:t> Skulle du bli långvarigt sjuk och få sjuk- eller aktivitetsersättning från Försäkringskassan kan du få sjukpension från SPV.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13</a:t>
            </a:fld>
            <a:endParaRPr lang="sv-SE"/>
          </a:p>
        </p:txBody>
      </p:sp>
    </p:spTree>
    <p:extLst>
      <p:ext uri="{BB962C8B-B14F-4D97-AF65-F5344CB8AC3E}">
        <p14:creationId xmlns:p14="http://schemas.microsoft.com/office/powerpoint/2010/main" val="229819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Eftersom</a:t>
            </a:r>
            <a:r>
              <a:rPr lang="sv-SE" altLang="sv-SE" baseline="0" dirty="0"/>
              <a:t> pensionen påverkas under hela ditt arbetsliv kan det vara bra att läsa på om pensionen i god tid. Det du behöver se över är de olika delarna som fungerar lite olika.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aseline="0" dirty="0"/>
              <a:t>Du kan kolla vilka händelser i livet som påverkar pensionen. </a:t>
            </a:r>
            <a:r>
              <a:rPr lang="sv-SE" altLang="sv-SE" dirty="0"/>
              <a:t>Det kan vara händelser som att du blir sambo, gifter dig eller skaffar barn, byter jobb eller löneförhandlar.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Om du har</a:t>
            </a:r>
            <a:r>
              <a:rPr lang="sv-SE" altLang="sv-SE" baseline="0" dirty="0"/>
              <a:t> lite koll kan du också ta medvetna beslut om din pension i god tid. </a:t>
            </a:r>
            <a:endParaRPr lang="sv-SE" altLang="sv-SE" dirty="0"/>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14</a:t>
            </a:fld>
            <a:endParaRPr lang="sv-SE"/>
          </a:p>
        </p:txBody>
      </p:sp>
    </p:spTree>
    <p:extLst>
      <p:ext uri="{BB962C8B-B14F-4D97-AF65-F5344CB8AC3E}">
        <p14:creationId xmlns:p14="http://schemas.microsoft.com/office/powerpoint/2010/main" val="300613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Eftersom</a:t>
            </a:r>
            <a:r>
              <a:rPr lang="sv-SE" altLang="sv-SE" baseline="0" dirty="0"/>
              <a:t> pensionen påverkas under hela ditt arbetsliv kan det vara bra att läsa på om pensionen i god tid. Det du behöver se över är de olika delarna som fungerar lite olika.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aseline="0" dirty="0"/>
              <a:t>Du kan kolla vilka händelser i livet som påverkar pensionen. </a:t>
            </a:r>
            <a:r>
              <a:rPr lang="sv-SE" altLang="sv-SE" dirty="0"/>
              <a:t>Det kan vara händelser som att du blir sambo, gifter dig eller skaffar barn, byter jobb eller löneförhandlar.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Om du har</a:t>
            </a:r>
            <a:r>
              <a:rPr lang="sv-SE" altLang="sv-SE" baseline="0" dirty="0"/>
              <a:t> lite koll kan du också ta medvetna beslut om din pension i god tid. </a:t>
            </a:r>
            <a:endParaRPr lang="sv-SE" altLang="sv-SE" dirty="0"/>
          </a:p>
          <a:p>
            <a:pPr marL="171450" indent="-171450">
              <a:buFont typeface="Arial" panose="020B0604020202020204" pitchFamily="34" charset="0"/>
              <a:buChar char="•"/>
            </a:pPr>
            <a:endParaRPr lang="sv-SE" dirty="0"/>
          </a:p>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15</a:t>
            </a:fld>
            <a:endParaRPr lang="sv-SE"/>
          </a:p>
        </p:txBody>
      </p:sp>
    </p:spTree>
    <p:extLst>
      <p:ext uri="{BB962C8B-B14F-4D97-AF65-F5344CB8AC3E}">
        <p14:creationId xmlns:p14="http://schemas.microsoft.com/office/powerpoint/2010/main" val="165530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Vill du arbeta mindre innan pensionering kan</a:t>
            </a:r>
            <a:r>
              <a:rPr lang="sv-SE" baseline="0" dirty="0"/>
              <a:t> du prata med din arbetsgivare om att gå ner i arbetstid. Det finns olika möjligheter beroende på när du är född. </a:t>
            </a:r>
          </a:p>
          <a:p>
            <a:endParaRPr lang="sv-SE" baseline="0" dirty="0"/>
          </a:p>
          <a:p>
            <a:r>
              <a:rPr lang="sv-SE" baseline="0" dirty="0"/>
              <a:t>Är du född före 1966 och tillhör Avdelning 2 kan du få delpension från 61 år. Det är din arbetsgivare som bestämmer och står för kostnaden. Delpension är en bra möjlighet och du kan minska din arbetstid med högst 50 procent. Om din arbetsgivare beslutar att du får delpension så upphör inbetalningarna till Kåpan </a:t>
            </a:r>
            <a:r>
              <a:rPr lang="sv-SE" baseline="0" dirty="0" err="1"/>
              <a:t>Flex</a:t>
            </a:r>
            <a:r>
              <a:rPr lang="sv-SE" baseline="0" dirty="0"/>
              <a:t>.</a:t>
            </a:r>
          </a:p>
          <a:p>
            <a:endParaRPr lang="sv-SE" baseline="0" dirty="0"/>
          </a:p>
          <a:p>
            <a:r>
              <a:rPr lang="sv-SE" baseline="0" dirty="0"/>
              <a:t>Är du född 1966 eller senare har du en del i tjänstepensionen som du kan börja ta ut samtidigt som du jobbar vidare. Du gör en överenskommelse med din arbetsgivare att minska din arbetstid och kan börja ta ut delen Kåpan </a:t>
            </a:r>
            <a:r>
              <a:rPr lang="sv-SE" baseline="0" dirty="0" err="1"/>
              <a:t>Flex</a:t>
            </a:r>
            <a:r>
              <a:rPr lang="sv-SE" baseline="0" dirty="0"/>
              <a:t> från 63 års ålder.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16</a:t>
            </a:fld>
            <a:endParaRPr lang="sv-SE"/>
          </a:p>
        </p:txBody>
      </p:sp>
    </p:spTree>
    <p:extLst>
      <p:ext uri="{BB962C8B-B14F-4D97-AF65-F5344CB8AC3E}">
        <p14:creationId xmlns:p14="http://schemas.microsoft.com/office/powerpoint/2010/main" val="348123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Eftersom</a:t>
            </a:r>
            <a:r>
              <a:rPr lang="sv-SE" altLang="sv-SE" baseline="0" dirty="0"/>
              <a:t> pensionen påverkas under hela ditt arbetsliv kan det vara bra att läsa på om pensionen i god tid. Det du behöver se över är de olika delarna som fungerar lite olika.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aseline="0" dirty="0"/>
              <a:t>Du kan kolla vilka händelser i livet som påverkar pensionen. </a:t>
            </a:r>
            <a:r>
              <a:rPr lang="sv-SE" altLang="sv-SE" dirty="0"/>
              <a:t>Det kan vara händelser som att du blir sambo, gifter dig eller skaffar barn, byter jobb eller löneförhandlar.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dirty="0"/>
              <a:t>Om du har</a:t>
            </a:r>
            <a:r>
              <a:rPr lang="sv-SE" altLang="sv-SE" baseline="0" dirty="0"/>
              <a:t> lite koll kan du också ta medvetna beslut om din pension i god tid. </a:t>
            </a:r>
            <a:endParaRPr lang="sv-SE" altLang="sv-SE" dirty="0"/>
          </a:p>
          <a:p>
            <a:pPr marL="171450" indent="-171450">
              <a:buFont typeface="Arial" panose="020B0604020202020204" pitchFamily="34" charset="0"/>
              <a:buChar char="•"/>
            </a:pPr>
            <a:endParaRPr lang="sv-SE" dirty="0"/>
          </a:p>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17</a:t>
            </a:fld>
            <a:endParaRPr lang="sv-SE"/>
          </a:p>
        </p:txBody>
      </p:sp>
    </p:spTree>
    <p:extLst>
      <p:ext uri="{BB962C8B-B14F-4D97-AF65-F5344CB8AC3E}">
        <p14:creationId xmlns:p14="http://schemas.microsoft.com/office/powerpoint/2010/main" val="369269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är värt att kolla till dina pengar då och då. Logga in på spv.se för att se vilka delar du har , värdet på dem och hur delarna fungerar. </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18</a:t>
            </a:fld>
            <a:endParaRPr lang="sv-SE"/>
          </a:p>
        </p:txBody>
      </p:sp>
    </p:spTree>
    <p:extLst>
      <p:ext uri="{BB962C8B-B14F-4D97-AF65-F5344CB8AC3E}">
        <p14:creationId xmlns:p14="http://schemas.microsoft.com/office/powerpoint/2010/main" val="368235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att: </a:t>
            </a:r>
          </a:p>
          <a:p>
            <a:pPr marL="171450" indent="-171450">
              <a:buFont typeface="Arial" panose="020B0604020202020204" pitchFamily="34" charset="0"/>
              <a:buChar char="•"/>
            </a:pPr>
            <a:r>
              <a:rPr lang="sv-SE" dirty="0"/>
              <a:t>Så länge du arbetar statligt tjänar</a:t>
            </a:r>
            <a:r>
              <a:rPr lang="sv-SE" baseline="0" dirty="0"/>
              <a:t> du in till tjänstepensionen</a:t>
            </a:r>
          </a:p>
          <a:p>
            <a:pPr marL="171450" indent="-171450">
              <a:buFont typeface="Arial" panose="020B0604020202020204" pitchFamily="34" charset="0"/>
              <a:buChar char="•"/>
            </a:pPr>
            <a:r>
              <a:rPr lang="sv-SE" baseline="0" dirty="0"/>
              <a:t>Varje dag påverkar din pension</a:t>
            </a:r>
          </a:p>
          <a:p>
            <a:pPr marL="171450" indent="-171450">
              <a:buFont typeface="Arial" panose="020B0604020202020204" pitchFamily="34" charset="0"/>
              <a:buChar char="•"/>
            </a:pPr>
            <a:r>
              <a:rPr lang="sv-SE" baseline="0" dirty="0"/>
              <a:t>Vill du veta vad din totala pension blir loggar du in på minpension.se</a:t>
            </a:r>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19</a:t>
            </a:fld>
            <a:endParaRPr lang="sv-SE"/>
          </a:p>
        </p:txBody>
      </p:sp>
    </p:spTree>
    <p:extLst>
      <p:ext uri="{BB962C8B-B14F-4D97-AF65-F5344CB8AC3E}">
        <p14:creationId xmlns:p14="http://schemas.microsoft.com/office/powerpoint/2010/main" val="340883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Den</a:t>
            </a:r>
            <a:r>
              <a:rPr lang="sv-SE" altLang="sv-SE" baseline="0" dirty="0"/>
              <a:t> allmänna pensionen baseras på alla anställningar du haft i livet där du betalat skatt. Där ingår också andra skattepliktiga ersättningar. D</a:t>
            </a:r>
            <a:r>
              <a:rPr lang="sv-SE" altLang="sv-SE" dirty="0"/>
              <a:t>en allmänna pensionen har Pensionsmyndigheten hand om. </a:t>
            </a:r>
          </a:p>
          <a:p>
            <a:r>
              <a:rPr lang="sv-SE" altLang="sv-SE" dirty="0"/>
              <a:t>Den allmänna pensionen har två delar som är inkomstpensionen som är den största delen och premiepensionen</a:t>
            </a:r>
            <a:r>
              <a:rPr lang="sv-SE" altLang="sv-SE" baseline="0" dirty="0"/>
              <a:t> som är den mindre delen.</a:t>
            </a:r>
            <a:endParaRPr lang="sv-SE" altLang="sv-SE" dirty="0"/>
          </a:p>
          <a:p>
            <a:endParaRPr 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3</a:t>
            </a:fld>
            <a:endParaRPr lang="sv-SE"/>
          </a:p>
        </p:txBody>
      </p:sp>
    </p:spTree>
    <p:extLst>
      <p:ext uri="{BB962C8B-B14F-4D97-AF65-F5344CB8AC3E}">
        <p14:creationId xmlns:p14="http://schemas.microsoft.com/office/powerpoint/2010/main" val="415137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 flesta som arbetar har genom sin arbetsgivare också en kollektivavtalad tjänstepension. Om du arbetar statligt får du tjänstepension från statlig anställning. Många har under sitt arbetsliv även arbetat inom privat sektor, kommun eller landsting och får tjänstepension från olika kollektivavtal. Du kan även</a:t>
            </a:r>
            <a:r>
              <a:rPr lang="sv-SE" altLang="sv-SE" baseline="0" dirty="0"/>
              <a:t> jobbat på en arbetsplats där du haft en överenskommelse om din tjänstepension med din arbetsgivare. </a:t>
            </a:r>
            <a:endParaRPr lang="sv-SE" altLang="sv-SE" dirty="0"/>
          </a:p>
        </p:txBody>
      </p:sp>
      <p:sp>
        <p:nvSpPr>
          <p:cNvPr id="4" name="Platshållare för bildnummer 3"/>
          <p:cNvSpPr>
            <a:spLocks noGrp="1"/>
          </p:cNvSpPr>
          <p:nvPr>
            <p:ph type="sldNum" sz="quarter" idx="5"/>
          </p:nvPr>
        </p:nvSpPr>
        <p:spPr/>
        <p:txBody>
          <a:bodyPr/>
          <a:lstStyle/>
          <a:p>
            <a:fld id="{CF44851D-C1E4-4E50-B1DA-3AE325AABCDF}" type="slidenum">
              <a:rPr lang="sv-SE" smtClean="0"/>
              <a:t>4</a:t>
            </a:fld>
            <a:endParaRPr lang="sv-SE"/>
          </a:p>
        </p:txBody>
      </p:sp>
    </p:spTree>
    <p:extLst>
      <p:ext uri="{BB962C8B-B14F-4D97-AF65-F5344CB8AC3E}">
        <p14:creationId xmlns:p14="http://schemas.microsoft.com/office/powerpoint/2010/main" val="114159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a:t>
            </a:r>
            <a:r>
              <a:rPr lang="sv-SE" b="1" baseline="0" dirty="0"/>
              <a:t> får t</a:t>
            </a:r>
            <a:r>
              <a:rPr lang="sv-SE" b="1" dirty="0"/>
              <a:t>jänstepension som statligt anställd. Den är kollektivavtalad</a:t>
            </a:r>
            <a:r>
              <a:rPr lang="sv-SE" b="1" baseline="0" dirty="0"/>
              <a:t> och det har förhandlats mellan de fackliga organisationer på statliga området tillsammans med Arbetsgivarverket. </a:t>
            </a:r>
            <a:endParaRPr lang="sv-SE" b="1" dirty="0"/>
          </a:p>
          <a:p>
            <a:r>
              <a:rPr lang="sv-SE" dirty="0"/>
              <a:t>Det tjänstepensionsavtal som gäller nu heter PA 16. Det</a:t>
            </a:r>
            <a:r>
              <a:rPr lang="sv-SE" baseline="0" dirty="0"/>
              <a:t> ger dig som statligt anställd rätt till </a:t>
            </a:r>
          </a:p>
          <a:p>
            <a:pPr marL="171450" indent="-171450">
              <a:buFont typeface="Arial" panose="020B0604020202020204" pitchFamily="34" charset="0"/>
              <a:buChar char="•"/>
            </a:pPr>
            <a:r>
              <a:rPr lang="sv-SE" dirty="0"/>
              <a:t>Tjänstepension</a:t>
            </a:r>
          </a:p>
          <a:p>
            <a:pPr marL="171450" indent="-171450">
              <a:buFont typeface="Arial" panose="020B0604020202020204" pitchFamily="34" charset="0"/>
              <a:buChar char="•"/>
            </a:pPr>
            <a:r>
              <a:rPr lang="sv-SE" dirty="0"/>
              <a:t>sjukpension om du blir långvarigt sjuk </a:t>
            </a:r>
          </a:p>
          <a:p>
            <a:pPr marL="171450" indent="-171450">
              <a:buFont typeface="Arial" panose="020B0604020202020204" pitchFamily="34" charset="0"/>
              <a:buChar char="•"/>
            </a:pPr>
            <a:r>
              <a:rPr lang="sv-SE" dirty="0"/>
              <a:t>och pengar till din familj</a:t>
            </a:r>
            <a:r>
              <a:rPr lang="sv-SE" baseline="0" dirty="0"/>
              <a:t> om du dör.</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5</a:t>
            </a:fld>
            <a:endParaRPr lang="sv-SE"/>
          </a:p>
        </p:txBody>
      </p:sp>
    </p:spTree>
    <p:extLst>
      <p:ext uri="{BB962C8B-B14F-4D97-AF65-F5344CB8AC3E}">
        <p14:creationId xmlns:p14="http://schemas.microsoft.com/office/powerpoint/2010/main" val="384299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Statens tjänstepensionsverk administrerar tjänstepensionen och du kan alltid logga in på deras</a:t>
            </a:r>
            <a:r>
              <a:rPr lang="sv-SE" baseline="0" dirty="0"/>
              <a:t> webbplats www.spv.se för att se din tjänstepension. Där kan du också få en prognos för hela din pension i samarbete med minpension.se</a:t>
            </a:r>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6</a:t>
            </a:fld>
            <a:endParaRPr lang="sv-SE"/>
          </a:p>
        </p:txBody>
      </p:sp>
    </p:spTree>
    <p:extLst>
      <p:ext uri="{BB962C8B-B14F-4D97-AF65-F5344CB8AC3E}">
        <p14:creationId xmlns:p14="http://schemas.microsoft.com/office/powerpoint/2010/main" val="80398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sparar</a:t>
            </a:r>
            <a:r>
              <a:rPr lang="sv-SE" baseline="0" dirty="0"/>
              <a:t> till din tjänstepension hela tiden när du jobbar. För dig som är statligt anställd är lite olika beroende på när du är född. Det beror på att tjänstepensionsavtalet innehåller två avdelningar. </a:t>
            </a:r>
            <a:r>
              <a:rPr lang="sv-SE" dirty="0"/>
              <a:t>Generellt sett tillhör du Avdelning 2 du är född före 1988. Är du född 1988 eller senare tillhör du Avdelning 1.</a:t>
            </a:r>
          </a:p>
          <a:p>
            <a:endParaRPr lang="sv-SE" altLang="sv-SE" dirty="0"/>
          </a:p>
          <a:p>
            <a:r>
              <a:rPr lang="sv-SE" altLang="sv-SE" b="1" dirty="0"/>
              <a:t>För</a:t>
            </a:r>
            <a:r>
              <a:rPr lang="sv-SE" altLang="sv-SE" b="1" baseline="0" dirty="0"/>
              <a:t> dig som är född före 1988 </a:t>
            </a:r>
            <a:r>
              <a:rPr lang="sv-SE" altLang="sv-SE" baseline="0" dirty="0"/>
              <a:t>får du motsvarande 4,5-6,1 % av din lön inbetalt varje månad. </a:t>
            </a:r>
          </a:p>
          <a:p>
            <a:pPr marL="171450" indent="-171450">
              <a:buFont typeface="Arial" panose="020B0604020202020204" pitchFamily="34" charset="0"/>
              <a:buChar char="•"/>
            </a:pPr>
            <a:r>
              <a:rPr lang="sv-SE" altLang="sv-SE" baseline="0" dirty="0"/>
              <a:t>Född 1966-1987: 6,1%</a:t>
            </a:r>
          </a:p>
          <a:p>
            <a:pPr marL="171450" indent="-171450">
              <a:buFont typeface="Arial" panose="020B0604020202020204" pitchFamily="34" charset="0"/>
              <a:buChar char="•"/>
            </a:pPr>
            <a:r>
              <a:rPr lang="sv-SE" altLang="sv-SE" baseline="0" dirty="0"/>
              <a:t>Född före 1966: 5,1%</a:t>
            </a:r>
          </a:p>
          <a:p>
            <a:pPr marL="171450" indent="-171450">
              <a:buFont typeface="Arial" panose="020B0604020202020204" pitchFamily="34" charset="0"/>
              <a:buChar char="•"/>
            </a:pPr>
            <a:r>
              <a:rPr lang="sv-SE" altLang="sv-SE" baseline="0" dirty="0"/>
              <a:t>Född före 1966, och har eller har haft delpension: 4,5%</a:t>
            </a:r>
          </a:p>
          <a:p>
            <a:endParaRPr lang="sv-SE" altLang="sv-SE" baseline="0" dirty="0"/>
          </a:p>
          <a:p>
            <a:r>
              <a:rPr lang="sv-SE" altLang="sv-SE" baseline="0" dirty="0"/>
              <a:t>Utöver det kan du ha en förmånsbestämd del. Den delen beror på din lön, när du är född och hur många år du arbetat statligt. </a:t>
            </a:r>
          </a:p>
          <a:p>
            <a:endParaRPr lang="sv-SE" altLang="sv-SE" baseline="0" dirty="0"/>
          </a:p>
          <a:p>
            <a:r>
              <a:rPr lang="sv-SE" altLang="sv-SE" b="1" baseline="0" dirty="0"/>
              <a:t>För dig som är född 1988 eller senare </a:t>
            </a:r>
            <a:r>
              <a:rPr lang="sv-SE" altLang="sv-SE" baseline="0" dirty="0"/>
              <a:t>får du motsvarande 6,1 % av din lön inbetalt varje månad. Utöver det får du 31,6 % på lönen som är över 52 125 kr. </a:t>
            </a:r>
          </a:p>
          <a:p>
            <a:endParaRPr lang="sv-SE" altLang="sv-SE" baseline="0" dirty="0"/>
          </a:p>
          <a:p>
            <a:r>
              <a:rPr lang="sv-SE" altLang="sv-SE" baseline="0" dirty="0"/>
              <a:t>Det kan alltså handla om ett sparande till din tjänstepension på flera tusen kronor i månaden!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7</a:t>
            </a:fld>
            <a:endParaRPr lang="sv-SE"/>
          </a:p>
        </p:txBody>
      </p:sp>
    </p:spTree>
    <p:extLst>
      <p:ext uri="{BB962C8B-B14F-4D97-AF65-F5344CB8AC3E}">
        <p14:creationId xmlns:p14="http://schemas.microsoft.com/office/powerpoint/2010/main" val="252305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 kan välja vem som ska förvalta en del</a:t>
            </a:r>
            <a:r>
              <a:rPr lang="sv-SE" b="1" baseline="0" dirty="0"/>
              <a:t> – om du vill!</a:t>
            </a:r>
          </a:p>
          <a:p>
            <a:pPr marL="0" indent="0">
              <a:buNone/>
            </a:pPr>
            <a:endParaRPr lang="sv-SE" altLang="sv-SE" sz="1200" dirty="0">
              <a:latin typeface="+mn-lt"/>
            </a:endParaRPr>
          </a:p>
          <a:p>
            <a:pPr marL="0" indent="0">
              <a:buNone/>
            </a:pPr>
            <a:r>
              <a:rPr lang="sv-SE" altLang="sv-SE" sz="1200" baseline="0" dirty="0">
                <a:latin typeface="+mn-lt"/>
              </a:rPr>
              <a:t>Delen du kan välja för heter den valbara delen i din tjänstepension. Du väljer försäkringsgivare och sparform. Vill du inte välja placeras </a:t>
            </a:r>
            <a:r>
              <a:rPr lang="sv-SE" altLang="sv-SE" sz="1200" dirty="0">
                <a:latin typeface="+mn-lt"/>
              </a:rPr>
              <a:t>dina pengar i en traditionell försäkring utan återbetalningsskydd hos Kåpan Tjänstepension. Den försäkringen heter Kåpan Valbar.</a:t>
            </a:r>
          </a:p>
          <a:p>
            <a:pPr marL="0" indent="0">
              <a:buNone/>
            </a:pPr>
            <a:endParaRPr lang="sv-SE" altLang="sv-SE" sz="1200" dirty="0">
              <a:latin typeface="+mn-lt"/>
            </a:endParaRPr>
          </a:p>
          <a:p>
            <a:pPr>
              <a:buClr>
                <a:schemeClr val="accent1"/>
              </a:buClr>
              <a:buSzPct val="120000"/>
              <a:buFont typeface="Agenda Regular" panose="02000603040000020004" pitchFamily="50" charset="0"/>
              <a:buChar char="»"/>
            </a:pPr>
            <a:r>
              <a:rPr lang="sv-SE" altLang="sv-SE" sz="1200" dirty="0">
                <a:latin typeface="+mn-lt"/>
              </a:rPr>
              <a:t>Du ändrar ditt val genom att logga in på spv.se.</a:t>
            </a:r>
          </a:p>
          <a:p>
            <a:pPr>
              <a:buClr>
                <a:schemeClr val="accent1"/>
              </a:buClr>
              <a:buSzPct val="120000"/>
              <a:buFont typeface="Agenda Regular" panose="02000603040000020004" pitchFamily="50" charset="0"/>
              <a:buChar char="»"/>
            </a:pPr>
            <a:r>
              <a:rPr lang="sv-SE" altLang="sv-SE" sz="1200" dirty="0">
                <a:latin typeface="+mn-lt"/>
              </a:rPr>
              <a:t>Vill du se över ditt återbetalningsskydd </a:t>
            </a:r>
            <a:br>
              <a:rPr lang="sv-SE" altLang="sv-SE" sz="1200" dirty="0">
                <a:latin typeface="+mn-lt"/>
              </a:rPr>
            </a:br>
            <a:r>
              <a:rPr lang="sv-SE" altLang="sv-SE" sz="1200" dirty="0">
                <a:latin typeface="+mn-lt"/>
              </a:rPr>
              <a:t>loggar du in på kapan.se eller den som förvaltar dina pengar</a:t>
            </a:r>
          </a:p>
          <a:p>
            <a:endParaRPr 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8</a:t>
            </a:fld>
            <a:endParaRPr lang="sv-SE"/>
          </a:p>
        </p:txBody>
      </p:sp>
    </p:spTree>
    <p:extLst>
      <p:ext uri="{BB962C8B-B14F-4D97-AF65-F5344CB8AC3E}">
        <p14:creationId xmlns:p14="http://schemas.microsoft.com/office/powerpoint/2010/main" val="320255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Vill du få en överblick över hela din pension använder du minpension.se. Det är en oberoende</a:t>
            </a:r>
            <a:r>
              <a:rPr lang="sv-SE" altLang="sv-SE" baseline="0" dirty="0"/>
              <a:t> tjänst mellan staten och pensionsbolagen. </a:t>
            </a:r>
            <a:endParaRPr lang="sv-SE" altLang="sv-SE" dirty="0"/>
          </a:p>
          <a:p>
            <a:r>
              <a:rPr lang="sv-SE" altLang="sv-SE" dirty="0"/>
              <a:t>Du kan få en samlad bild över hela din pension, alltså din allmänna pension, din tjänstepension och eventuellt ditt egna sparande. Du kan även logga in på spv.se och få en prognos genom ett samarbete med minpension.se.</a:t>
            </a:r>
          </a:p>
          <a:p>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9</a:t>
            </a:fld>
            <a:endParaRPr lang="sv-SE"/>
          </a:p>
        </p:txBody>
      </p:sp>
    </p:spTree>
    <p:extLst>
      <p:ext uri="{BB962C8B-B14F-4D97-AF65-F5344CB8AC3E}">
        <p14:creationId xmlns:p14="http://schemas.microsoft.com/office/powerpoint/2010/main" val="26477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Och varje dag du går till jobbet påverkar</a:t>
            </a:r>
            <a:r>
              <a:rPr lang="sv-SE" altLang="sv-SE" baseline="0" dirty="0"/>
              <a:t> din pension!</a:t>
            </a:r>
            <a:endParaRPr lang="sv-SE" altLang="sv-SE" dirty="0"/>
          </a:p>
          <a:p>
            <a:endParaRPr lang="sv-SE" dirty="0"/>
          </a:p>
        </p:txBody>
      </p:sp>
      <p:sp>
        <p:nvSpPr>
          <p:cNvPr id="4" name="Platshållare för bildnummer 3"/>
          <p:cNvSpPr>
            <a:spLocks noGrp="1"/>
          </p:cNvSpPr>
          <p:nvPr>
            <p:ph type="sldNum" sz="quarter" idx="10"/>
          </p:nvPr>
        </p:nvSpPr>
        <p:spPr/>
        <p:txBody>
          <a:bodyPr/>
          <a:lstStyle/>
          <a:p>
            <a:fld id="{CF44851D-C1E4-4E50-B1DA-3AE325AABCDF}" type="slidenum">
              <a:rPr lang="sv-SE" smtClean="0"/>
              <a:t>10</a:t>
            </a:fld>
            <a:endParaRPr lang="sv-SE"/>
          </a:p>
        </p:txBody>
      </p:sp>
    </p:spTree>
    <p:extLst>
      <p:ext uri="{BB962C8B-B14F-4D97-AF65-F5344CB8AC3E}">
        <p14:creationId xmlns:p14="http://schemas.microsoft.com/office/powerpoint/2010/main" val="3817502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3AD5A9F-02C6-0ADB-C995-A68F07923FA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5" name="Ellips 4">
            <a:extLst>
              <a:ext uri="{FF2B5EF4-FFF2-40B4-BE49-F238E27FC236}">
                <a16:creationId xmlns:a16="http://schemas.microsoft.com/office/drawing/2014/main" id="{1DD25B0A-A9FC-1D80-0F67-5C9A61334EEF}"/>
              </a:ext>
            </a:extLst>
          </p:cNvPr>
          <p:cNvSpPr/>
          <p:nvPr userDrawn="1"/>
        </p:nvSpPr>
        <p:spPr>
          <a:xfrm>
            <a:off x="12485439" y="-394375"/>
            <a:ext cx="594286" cy="5942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DE85E728-5838-A87B-9863-76D2C1679FD1}"/>
              </a:ext>
            </a:extLst>
          </p:cNvPr>
          <p:cNvSpPr/>
          <p:nvPr userDrawn="1"/>
        </p:nvSpPr>
        <p:spPr>
          <a:xfrm>
            <a:off x="12307002" y="4186333"/>
            <a:ext cx="1011229" cy="10112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B474B0EA-DFF4-BB5F-61F2-B9EA08990D0D}"/>
              </a:ext>
            </a:extLst>
          </p:cNvPr>
          <p:cNvSpPr/>
          <p:nvPr userDrawn="1"/>
        </p:nvSpPr>
        <p:spPr>
          <a:xfrm>
            <a:off x="12882338" y="1080139"/>
            <a:ext cx="197387" cy="1973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709713E4-339E-8D1B-66AA-E450EC5FF96F}"/>
              </a:ext>
            </a:extLst>
          </p:cNvPr>
          <p:cNvSpPr/>
          <p:nvPr userDrawn="1"/>
        </p:nvSpPr>
        <p:spPr>
          <a:xfrm>
            <a:off x="11711440" y="6948388"/>
            <a:ext cx="1606791" cy="16067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ubrik 1">
            <a:extLst>
              <a:ext uri="{FF2B5EF4-FFF2-40B4-BE49-F238E27FC236}">
                <a16:creationId xmlns:a16="http://schemas.microsoft.com/office/drawing/2014/main" id="{A3CD4A96-77F8-F160-6428-859BD7AA8132}"/>
              </a:ext>
            </a:extLst>
          </p:cNvPr>
          <p:cNvSpPr>
            <a:spLocks noGrp="1"/>
          </p:cNvSpPr>
          <p:nvPr>
            <p:ph type="ctrTitle" hasCustomPrompt="1"/>
          </p:nvPr>
        </p:nvSpPr>
        <p:spPr>
          <a:xfrm>
            <a:off x="623392" y="1916237"/>
            <a:ext cx="8372188" cy="1728787"/>
          </a:xfrm>
          <a:prstGeom prst="rect">
            <a:avLst/>
          </a:prstGeom>
          <a:ln>
            <a:noFill/>
          </a:ln>
        </p:spPr>
        <p:txBody>
          <a:bodyPr bIns="0" anchor="b">
            <a:normAutofit/>
          </a:bodyPr>
          <a:lstStyle>
            <a:lvl1pPr algn="l">
              <a:lnSpc>
                <a:spcPct val="100000"/>
              </a:lnSpc>
              <a:defRPr sz="5400" baseline="0">
                <a:solidFill>
                  <a:schemeClr val="bg1"/>
                </a:solidFill>
                <a:latin typeface="+mj-lt"/>
              </a:defRPr>
            </a:lvl1pPr>
          </a:lstStyle>
          <a:p>
            <a:r>
              <a:rPr lang="sv-SE" dirty="0"/>
              <a:t>Rubrik, 54 pt</a:t>
            </a:r>
          </a:p>
        </p:txBody>
      </p:sp>
      <p:sp>
        <p:nvSpPr>
          <p:cNvPr id="15" name="Underrubrik 2">
            <a:extLst>
              <a:ext uri="{FF2B5EF4-FFF2-40B4-BE49-F238E27FC236}">
                <a16:creationId xmlns:a16="http://schemas.microsoft.com/office/drawing/2014/main" id="{E355D498-1787-BCE6-DBDA-0B720402DCA6}"/>
              </a:ext>
            </a:extLst>
          </p:cNvPr>
          <p:cNvSpPr>
            <a:spLocks noGrp="1"/>
          </p:cNvSpPr>
          <p:nvPr>
            <p:ph type="subTitle" idx="1" hasCustomPrompt="1"/>
          </p:nvPr>
        </p:nvSpPr>
        <p:spPr>
          <a:xfrm>
            <a:off x="623392" y="3645024"/>
            <a:ext cx="8372188" cy="1684784"/>
          </a:xfrm>
          <a:ln>
            <a:noFill/>
          </a:ln>
        </p:spPr>
        <p:txBody>
          <a:bodyPr lIns="0" tIns="108000" rIns="0" bIns="0">
            <a:normAutofit/>
          </a:bodyPr>
          <a:lstStyle>
            <a:lvl1pPr marL="0" indent="0" algn="l">
              <a:buFont typeface="Arial" panose="020B0604020202020204" pitchFamily="34" charset="0"/>
              <a:buNone/>
              <a:defRPr sz="2000" b="1">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Subrubrik</a:t>
            </a:r>
            <a:r>
              <a:rPr lang="sv-SE" dirty="0"/>
              <a:t>, 20 pt</a:t>
            </a:r>
          </a:p>
        </p:txBody>
      </p:sp>
      <p:sp>
        <p:nvSpPr>
          <p:cNvPr id="20" name="Ellips 19">
            <a:extLst>
              <a:ext uri="{FF2B5EF4-FFF2-40B4-BE49-F238E27FC236}">
                <a16:creationId xmlns:a16="http://schemas.microsoft.com/office/drawing/2014/main" id="{24299AA8-FF01-5C4C-BAF4-4A6345A536E0}"/>
              </a:ext>
            </a:extLst>
          </p:cNvPr>
          <p:cNvSpPr/>
          <p:nvPr userDrawn="1"/>
        </p:nvSpPr>
        <p:spPr>
          <a:xfrm>
            <a:off x="8032241" y="2910901"/>
            <a:ext cx="10240313" cy="10240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1" name="Ellips 20">
            <a:extLst>
              <a:ext uri="{FF2B5EF4-FFF2-40B4-BE49-F238E27FC236}">
                <a16:creationId xmlns:a16="http://schemas.microsoft.com/office/drawing/2014/main" id="{9F14A714-CE50-69C4-3303-58EF0A4E8C0A}"/>
              </a:ext>
            </a:extLst>
          </p:cNvPr>
          <p:cNvSpPr/>
          <p:nvPr userDrawn="1"/>
        </p:nvSpPr>
        <p:spPr>
          <a:xfrm>
            <a:off x="10257287" y="-3419944"/>
            <a:ext cx="10240313" cy="102403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22" name="Grupp 21">
            <a:extLst>
              <a:ext uri="{FF2B5EF4-FFF2-40B4-BE49-F238E27FC236}">
                <a16:creationId xmlns:a16="http://schemas.microsoft.com/office/drawing/2014/main" id="{D567C4D8-AFB3-B8CD-3CD5-EB592019B37B}"/>
              </a:ext>
            </a:extLst>
          </p:cNvPr>
          <p:cNvGrpSpPr/>
          <p:nvPr userDrawn="1"/>
        </p:nvGrpSpPr>
        <p:grpSpPr>
          <a:xfrm>
            <a:off x="9289019" y="2298296"/>
            <a:ext cx="2261408" cy="2261408"/>
            <a:chOff x="5118840" y="2505459"/>
            <a:chExt cx="2104256" cy="2104256"/>
          </a:xfrm>
        </p:grpSpPr>
        <p:sp>
          <p:nvSpPr>
            <p:cNvPr id="23" name="Ellips 22">
              <a:extLst>
                <a:ext uri="{FF2B5EF4-FFF2-40B4-BE49-F238E27FC236}">
                  <a16:creationId xmlns:a16="http://schemas.microsoft.com/office/drawing/2014/main" id="{A551FCFC-2155-14FE-D662-DB6ADA073187}"/>
                </a:ext>
              </a:extLst>
            </p:cNvPr>
            <p:cNvSpPr/>
            <p:nvPr userDrawn="1"/>
          </p:nvSpPr>
          <p:spPr>
            <a:xfrm>
              <a:off x="5118840" y="2505459"/>
              <a:ext cx="2104256" cy="21042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24" name="Bildobjekt 23">
              <a:extLst>
                <a:ext uri="{FF2B5EF4-FFF2-40B4-BE49-F238E27FC236}">
                  <a16:creationId xmlns:a16="http://schemas.microsoft.com/office/drawing/2014/main" id="{38AE599D-A9B1-5A37-455B-C242FB2DE1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43486" y="3285631"/>
              <a:ext cx="1454964" cy="543912"/>
            </a:xfrm>
            <a:prstGeom prst="rect">
              <a:avLst/>
            </a:prstGeom>
          </p:spPr>
        </p:pic>
      </p:grpSp>
    </p:spTree>
    <p:extLst>
      <p:ext uri="{BB962C8B-B14F-4D97-AF65-F5344CB8AC3E}">
        <p14:creationId xmlns:p14="http://schemas.microsoft.com/office/powerpoint/2010/main" val="1176524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0"/>
                                  </p:stCondLst>
                                  <p:childTnLst>
                                    <p:animMotion origin="layout" path="M -3.54167E-6 7.40741E-7 L -0.72422 -0.19676 " pathEditMode="relative" rAng="0" ptsTypes="AA">
                                      <p:cBhvr>
                                        <p:cTn id="6" dur="51000" fill="hold"/>
                                        <p:tgtEl>
                                          <p:spTgt spid="7"/>
                                        </p:tgtEl>
                                        <p:attrNameLst>
                                          <p:attrName>ppt_x</p:attrName>
                                          <p:attrName>ppt_y</p:attrName>
                                        </p:attrNameLst>
                                      </p:cBhvr>
                                      <p:rCtr x="-36211" y="-9838"/>
                                    </p:animMotion>
                                  </p:childTnLst>
                                </p:cTn>
                              </p:par>
                              <p:par>
                                <p:cTn id="7" presetID="35" presetClass="path" presetSubtype="0" repeatCount="indefinite" accel="50000" decel="50000" autoRev="1" fill="hold" grpId="0" nodeType="withEffect">
                                  <p:stCondLst>
                                    <p:cond delay="0"/>
                                  </p:stCondLst>
                                  <p:childTnLst>
                                    <p:animMotion origin="layout" path="M -1.25E-6 2.22222E-6 L -1.15573 0.18403 " pathEditMode="relative" rAng="0" ptsTypes="AA">
                                      <p:cBhvr>
                                        <p:cTn id="8" dur="48500" fill="hold"/>
                                        <p:tgtEl>
                                          <p:spTgt spid="6"/>
                                        </p:tgtEl>
                                        <p:attrNameLst>
                                          <p:attrName>ppt_x</p:attrName>
                                          <p:attrName>ppt_y</p:attrName>
                                        </p:attrNameLst>
                                      </p:cBhvr>
                                      <p:rCtr x="-57786" y="9190"/>
                                    </p:animMotion>
                                  </p:childTnLst>
                                </p:cTn>
                              </p:par>
                              <p:par>
                                <p:cTn id="9" presetID="64" presetClass="path" presetSubtype="0" repeatCount="indefinite" accel="50000" decel="50000" autoRev="1" fill="hold" grpId="0" nodeType="withEffect">
                                  <p:stCondLst>
                                    <p:cond delay="6000"/>
                                  </p:stCondLst>
                                  <p:childTnLst>
                                    <p:animMotion origin="layout" path="M -2.29167E-6 -4.07407E-6 L -0.43294 -1.27777 " pathEditMode="relative" rAng="0" ptsTypes="AA">
                                      <p:cBhvr>
                                        <p:cTn id="10" dur="52000" fill="hold"/>
                                        <p:tgtEl>
                                          <p:spTgt spid="11"/>
                                        </p:tgtEl>
                                        <p:attrNameLst>
                                          <p:attrName>ppt_x</p:attrName>
                                          <p:attrName>ppt_y</p:attrName>
                                        </p:attrNameLst>
                                      </p:cBhvr>
                                      <p:rCtr x="-21654" y="-63889"/>
                                    </p:animMotion>
                                  </p:childTnLst>
                                </p:cTn>
                              </p:par>
                              <p:par>
                                <p:cTn id="11" presetID="42" presetClass="path" presetSubtype="0" repeatCount="indefinite" accel="50000" decel="50000" autoRev="1" fill="hold" grpId="0" nodeType="withEffect">
                                  <p:stCondLst>
                                    <p:cond delay="15500"/>
                                  </p:stCondLst>
                                  <p:childTnLst>
                                    <p:animMotion origin="layout" path="M 2.5E-6 3.7037E-7 L -1.08581 0.61829 " pathEditMode="relative" rAng="0" ptsTypes="AA">
                                      <p:cBhvr>
                                        <p:cTn id="12" dur="58500" fill="hold"/>
                                        <p:tgtEl>
                                          <p:spTgt spid="5"/>
                                        </p:tgtEl>
                                        <p:attrNameLst>
                                          <p:attrName>ppt_x</p:attrName>
                                          <p:attrName>ppt_y</p:attrName>
                                        </p:attrNameLst>
                                      </p:cBhvr>
                                      <p:rCtr x="-54297" y="3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ämförelse nummerlist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365125"/>
            <a:ext cx="10945216" cy="1325563"/>
          </a:xfrm>
        </p:spPr>
        <p:txBody>
          <a:bodyPr/>
          <a:lstStyle/>
          <a:p>
            <a:r>
              <a:rPr lang="sv-SE" dirty="0"/>
              <a:t>Sidrubrik på en eller två rader, 44 pt</a:t>
            </a:r>
          </a:p>
        </p:txBody>
      </p:sp>
      <p:sp>
        <p:nvSpPr>
          <p:cNvPr id="3" name="Platshållare för text 2"/>
          <p:cNvSpPr>
            <a:spLocks noGrp="1"/>
          </p:cNvSpPr>
          <p:nvPr>
            <p:ph type="body" idx="1" hasCustomPrompt="1"/>
          </p:nvPr>
        </p:nvSpPr>
        <p:spPr>
          <a:xfrm>
            <a:off x="623392" y="1690687"/>
            <a:ext cx="5112569" cy="814387"/>
          </a:xfrm>
        </p:spPr>
        <p:txBody>
          <a:bodyPr anchor="b">
            <a:noAutofit/>
          </a:bodyPr>
          <a:lstStyle>
            <a:lvl1pPr marL="0" indent="0">
              <a:buNone/>
              <a:defRPr sz="3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sp>
        <p:nvSpPr>
          <p:cNvPr id="5" name="Platshållare för text 4"/>
          <p:cNvSpPr>
            <a:spLocks noGrp="1"/>
          </p:cNvSpPr>
          <p:nvPr>
            <p:ph type="body" sz="quarter" idx="3" hasCustomPrompt="1"/>
          </p:nvPr>
        </p:nvSpPr>
        <p:spPr>
          <a:xfrm>
            <a:off x="6465565" y="1690687"/>
            <a:ext cx="5103043" cy="814388"/>
          </a:xfrm>
        </p:spPr>
        <p:txBody>
          <a:bodyPr anchor="b">
            <a:noAutofit/>
          </a:bodyPr>
          <a:lstStyle>
            <a:lvl1pPr marL="0" indent="0">
              <a:buNone/>
              <a:defRPr sz="32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cxnSp>
        <p:nvCxnSpPr>
          <p:cNvPr id="7" name="Rak koppling 6"/>
          <p:cNvCxnSpPr/>
          <p:nvPr userDrawn="1"/>
        </p:nvCxnSpPr>
        <p:spPr>
          <a:xfrm>
            <a:off x="6096000" y="1690687"/>
            <a:ext cx="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latshållare för innehåll 7"/>
          <p:cNvSpPr>
            <a:spLocks noGrp="1"/>
          </p:cNvSpPr>
          <p:nvPr>
            <p:ph sz="quarter" idx="10" hasCustomPrompt="1"/>
          </p:nvPr>
        </p:nvSpPr>
        <p:spPr>
          <a:xfrm>
            <a:off x="623889" y="2505073"/>
            <a:ext cx="5121598" cy="3371852"/>
          </a:xfrm>
        </p:spPr>
        <p:txBody>
          <a:bodyPr/>
          <a:lstStyle>
            <a:lvl1pPr marL="514350" indent="-514350">
              <a:buFont typeface="+mj-lt"/>
              <a:buAutoNum type="arabicPeriod"/>
              <a:defRPr>
                <a:latin typeface="+mn-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7"/>
          <p:cNvSpPr>
            <a:spLocks noGrp="1"/>
          </p:cNvSpPr>
          <p:nvPr>
            <p:ph sz="quarter" idx="11" hasCustomPrompt="1"/>
          </p:nvPr>
        </p:nvSpPr>
        <p:spPr>
          <a:xfrm>
            <a:off x="6465565" y="2505073"/>
            <a:ext cx="5102548" cy="3371852"/>
          </a:xfrm>
        </p:spPr>
        <p:txBody>
          <a:bodyPr/>
          <a:lstStyle>
            <a:lvl1pPr marL="514350" indent="-514350">
              <a:buFont typeface="+mj-lt"/>
              <a:buAutoNum type="arabicPeriod"/>
              <a:defRPr>
                <a:latin typeface="+mj-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0277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27529" y="365125"/>
            <a:ext cx="10936942" cy="1335683"/>
          </a:xfrm>
        </p:spPr>
        <p:txBody>
          <a:bodyPr/>
          <a:lstStyle>
            <a:lvl1pPr>
              <a:defRPr baseline="0"/>
            </a:lvl1pPr>
          </a:lstStyle>
          <a:p>
            <a:r>
              <a:rPr lang="sv-SE" dirty="0"/>
              <a:t>Sidrubrik på en eller två rader, 44 pt</a:t>
            </a:r>
          </a:p>
        </p:txBody>
      </p:sp>
      <p:sp>
        <p:nvSpPr>
          <p:cNvPr id="7" name="Platshållare för tabell 4"/>
          <p:cNvSpPr>
            <a:spLocks noGrp="1"/>
          </p:cNvSpPr>
          <p:nvPr>
            <p:ph type="tbl" sz="quarter" idx="10"/>
          </p:nvPr>
        </p:nvSpPr>
        <p:spPr>
          <a:xfrm>
            <a:off x="627529" y="1700214"/>
            <a:ext cx="10936942" cy="4176712"/>
          </a:xfrm>
        </p:spPr>
        <p:txBody>
          <a:bodyPr>
            <a:normAutofit/>
          </a:bodyPr>
          <a:lstStyle>
            <a:lvl1pPr marL="0" indent="0">
              <a:buNone/>
              <a:defRPr sz="2000">
                <a:latin typeface="+mj-lt"/>
              </a:defRPr>
            </a:lvl1pPr>
          </a:lstStyle>
          <a:p>
            <a:r>
              <a:rPr lang="sv-SE"/>
              <a:t>Klicka på ikonen för att lägga till en tabell</a:t>
            </a:r>
            <a:endParaRPr lang="sv-SE" dirty="0"/>
          </a:p>
        </p:txBody>
      </p:sp>
    </p:spTree>
    <p:extLst>
      <p:ext uri="{BB962C8B-B14F-4D97-AF65-F5344CB8AC3E}">
        <p14:creationId xmlns:p14="http://schemas.microsoft.com/office/powerpoint/2010/main" val="3655188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4" name="Platshållare för diagram 3"/>
          <p:cNvSpPr>
            <a:spLocks noGrp="1"/>
          </p:cNvSpPr>
          <p:nvPr>
            <p:ph type="chart" sz="quarter" idx="10"/>
          </p:nvPr>
        </p:nvSpPr>
        <p:spPr>
          <a:xfrm>
            <a:off x="627063" y="1700808"/>
            <a:ext cx="10937875" cy="4176118"/>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Tree>
    <p:extLst>
      <p:ext uri="{BB962C8B-B14F-4D97-AF65-F5344CB8AC3E}">
        <p14:creationId xmlns:p14="http://schemas.microsoft.com/office/powerpoint/2010/main" val="4019742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latshållare för diagram 3"/>
          <p:cNvSpPr>
            <a:spLocks noGrp="1"/>
          </p:cNvSpPr>
          <p:nvPr>
            <p:ph type="chart" sz="quarter" idx="12"/>
          </p:nvPr>
        </p:nvSpPr>
        <p:spPr>
          <a:xfrm>
            <a:off x="627064" y="1700796"/>
            <a:ext cx="5118752" cy="4176503"/>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
        <p:nvSpPr>
          <p:cNvPr id="11" name="Platshållare för diagram 3"/>
          <p:cNvSpPr>
            <a:spLocks noGrp="1"/>
          </p:cNvSpPr>
          <p:nvPr>
            <p:ph type="chart" sz="quarter" idx="13"/>
          </p:nvPr>
        </p:nvSpPr>
        <p:spPr>
          <a:xfrm>
            <a:off x="6456039" y="1700809"/>
            <a:ext cx="5118752" cy="4176116"/>
          </a:xfrm>
          <a:ln>
            <a:noFill/>
          </a:ln>
        </p:spPr>
        <p:txBody>
          <a:bodyPr lIns="0" tIns="0" rIns="0" bIns="0">
            <a:normAutofit/>
          </a:bodyPr>
          <a:lstStyle>
            <a:lvl1pPr marL="0" indent="0">
              <a:buNone/>
              <a:defRPr sz="2000">
                <a:latin typeface="+mj-lt"/>
              </a:defRPr>
            </a:lvl1pPr>
          </a:lstStyle>
          <a:p>
            <a:r>
              <a:rPr lang="sv-SE"/>
              <a:t>Klicka på ikonen för att lägga till ett diagram</a:t>
            </a:r>
            <a:endParaRPr lang="sv-SE" dirty="0"/>
          </a:p>
        </p:txBody>
      </p:sp>
    </p:spTree>
    <p:extLst>
      <p:ext uri="{BB962C8B-B14F-4D97-AF65-F5344CB8AC3E}">
        <p14:creationId xmlns:p14="http://schemas.microsoft.com/office/powerpoint/2010/main" val="3674807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täckande bild">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12192000" cy="6857999"/>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Heltäckande bild</a:t>
            </a:r>
          </a:p>
        </p:txBody>
      </p:sp>
    </p:spTree>
    <p:extLst>
      <p:ext uri="{BB962C8B-B14F-4D97-AF65-F5344CB8AC3E}">
        <p14:creationId xmlns:p14="http://schemas.microsoft.com/office/powerpoint/2010/main" val="2579516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12192000" cy="6857999"/>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 och bildtext</a:t>
            </a:r>
          </a:p>
        </p:txBody>
      </p:sp>
      <p:sp>
        <p:nvSpPr>
          <p:cNvPr id="4" name="Platshållare för text 3"/>
          <p:cNvSpPr>
            <a:spLocks noGrp="1"/>
          </p:cNvSpPr>
          <p:nvPr>
            <p:ph type="body" sz="quarter" idx="10" hasCustomPrompt="1"/>
          </p:nvPr>
        </p:nvSpPr>
        <p:spPr>
          <a:xfrm>
            <a:off x="7680325" y="4123545"/>
            <a:ext cx="4511675" cy="1465695"/>
          </a:xfrm>
          <a:solidFill>
            <a:schemeClr val="tx2"/>
          </a:solidFill>
        </p:spPr>
        <p:txBody>
          <a:bodyPr lIns="360000" tIns="360000" rIns="900000" bIns="360000" anchor="b" anchorCtr="0">
            <a:spAutoFit/>
          </a:bodyPr>
          <a:lstStyle>
            <a:lvl1pPr marL="0" indent="0">
              <a:lnSpc>
                <a:spcPct val="100000"/>
              </a:lnSpc>
              <a:buNone/>
              <a:defRPr sz="2400" baseline="0">
                <a:solidFill>
                  <a:schemeClr val="bg1"/>
                </a:solidFill>
                <a:latin typeface="+mn-lt"/>
              </a:defRPr>
            </a:lvl1pPr>
          </a:lstStyle>
          <a:p>
            <a:pPr lvl="0"/>
            <a:r>
              <a:rPr lang="sv-SE" dirty="0"/>
              <a:t>Autoanpassad text på bakgrund till bild, 24 pt</a:t>
            </a:r>
          </a:p>
        </p:txBody>
      </p:sp>
    </p:spTree>
    <p:extLst>
      <p:ext uri="{BB962C8B-B14F-4D97-AF65-F5344CB8AC3E}">
        <p14:creationId xmlns:p14="http://schemas.microsoft.com/office/powerpoint/2010/main" val="3663712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626809" y="1700810"/>
            <a:ext cx="5469191" cy="4176116"/>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
        <p:nvSpPr>
          <p:cNvPr id="5" name="Rubrik 1"/>
          <p:cNvSpPr>
            <a:spLocks noGrp="1"/>
          </p:cNvSpPr>
          <p:nvPr>
            <p:ph type="title" hasCustomPrompt="1"/>
          </p:nvPr>
        </p:nvSpPr>
        <p:spPr>
          <a:xfrm>
            <a:off x="627529" y="365125"/>
            <a:ext cx="10936942" cy="1335683"/>
          </a:xfrm>
        </p:spPr>
        <p:txBody>
          <a:bodyPr/>
          <a:lstStyle>
            <a:lvl1pPr>
              <a:defRPr baseline="0"/>
            </a:lvl1pPr>
          </a:lstStyle>
          <a:p>
            <a:r>
              <a:rPr lang="sv-SE" dirty="0"/>
              <a:t>Sidrubrik på en eller två rader, 44 pt</a:t>
            </a:r>
          </a:p>
        </p:txBody>
      </p:sp>
      <p:sp>
        <p:nvSpPr>
          <p:cNvPr id="6" name="Platshållare för bild 2"/>
          <p:cNvSpPr>
            <a:spLocks noGrp="1"/>
          </p:cNvSpPr>
          <p:nvPr>
            <p:ph type="pic" idx="10" hasCustomPrompt="1"/>
          </p:nvPr>
        </p:nvSpPr>
        <p:spPr>
          <a:xfrm>
            <a:off x="6096000" y="1700809"/>
            <a:ext cx="5467752" cy="4176116"/>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Tree>
    <p:extLst>
      <p:ext uri="{BB962C8B-B14F-4D97-AF65-F5344CB8AC3E}">
        <p14:creationId xmlns:p14="http://schemas.microsoft.com/office/powerpoint/2010/main" val="72199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5" name="Platshållare för bild 2"/>
          <p:cNvSpPr>
            <a:spLocks noGrp="1"/>
          </p:cNvSpPr>
          <p:nvPr>
            <p:ph type="pic" idx="1" hasCustomPrompt="1"/>
          </p:nvPr>
        </p:nvSpPr>
        <p:spPr>
          <a:xfrm>
            <a:off x="1992313" y="1700808"/>
            <a:ext cx="8207375" cy="4176118"/>
          </a:xfrm>
        </p:spPr>
        <p:txBody>
          <a:bodyPr>
            <a:normAutofit/>
          </a:bodyPr>
          <a:lstStyle>
            <a:lvl1pPr marL="0" indent="0">
              <a:buNone/>
              <a:defRPr sz="2000" baseline="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Bild</a:t>
            </a:r>
          </a:p>
        </p:txBody>
      </p:sp>
    </p:spTree>
    <p:extLst>
      <p:ext uri="{BB962C8B-B14F-4D97-AF65-F5344CB8AC3E}">
        <p14:creationId xmlns:p14="http://schemas.microsoft.com/office/powerpoint/2010/main" val="9455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Platshållare för media 3"/>
          <p:cNvSpPr>
            <a:spLocks noGrp="1"/>
          </p:cNvSpPr>
          <p:nvPr>
            <p:ph type="media" sz="quarter" idx="11"/>
          </p:nvPr>
        </p:nvSpPr>
        <p:spPr>
          <a:xfrm>
            <a:off x="0" y="0"/>
            <a:ext cx="12192000" cy="6857999"/>
          </a:xfrm>
        </p:spPr>
        <p:txBody>
          <a:bodyPr>
            <a:normAutofit/>
          </a:bodyPr>
          <a:lstStyle>
            <a:lvl1pPr marL="0" indent="0">
              <a:buNone/>
              <a:defRPr sz="2000">
                <a:latin typeface="+mj-lt"/>
              </a:defRPr>
            </a:lvl1pPr>
          </a:lstStyle>
          <a:p>
            <a:r>
              <a:rPr lang="sv-SE"/>
              <a:t>Klicka på ikonen för att lägga till ett medieklipp</a:t>
            </a:r>
            <a:endParaRPr lang="sv-SE" dirty="0"/>
          </a:p>
        </p:txBody>
      </p:sp>
    </p:spTree>
    <p:extLst>
      <p:ext uri="{BB962C8B-B14F-4D97-AF65-F5344CB8AC3E}">
        <p14:creationId xmlns:p14="http://schemas.microsoft.com/office/powerpoint/2010/main" val="3401584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yra boxar 1">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3" name="Platshållare för bild 13"/>
          <p:cNvSpPr>
            <a:spLocks noGrp="1"/>
          </p:cNvSpPr>
          <p:nvPr>
            <p:ph type="pic" sz="quarter" idx="35" hasCustomPrompt="1"/>
          </p:nvPr>
        </p:nvSpPr>
        <p:spPr>
          <a:xfrm>
            <a:off x="631735" y="1700808"/>
            <a:ext cx="5320249" cy="196684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6" name="Platshållare för bild 13"/>
          <p:cNvSpPr>
            <a:spLocks noGrp="1"/>
          </p:cNvSpPr>
          <p:nvPr>
            <p:ph type="pic" sz="quarter" idx="36" hasCustomPrompt="1"/>
          </p:nvPr>
        </p:nvSpPr>
        <p:spPr>
          <a:xfrm>
            <a:off x="6240016" y="1700808"/>
            <a:ext cx="5337768" cy="196684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7" name="Platshållare för text 18"/>
          <p:cNvSpPr>
            <a:spLocks noGrp="1"/>
          </p:cNvSpPr>
          <p:nvPr>
            <p:ph type="body" sz="quarter" idx="37" hasCustomPrompt="1"/>
          </p:nvPr>
        </p:nvSpPr>
        <p:spPr>
          <a:xfrm>
            <a:off x="6448086" y="194417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8" name="Platshållare för text 18"/>
          <p:cNvSpPr>
            <a:spLocks noGrp="1"/>
          </p:cNvSpPr>
          <p:nvPr>
            <p:ph type="body" sz="quarter" idx="38" hasCustomPrompt="1"/>
          </p:nvPr>
        </p:nvSpPr>
        <p:spPr>
          <a:xfrm>
            <a:off x="6448086" y="233459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9" name="Platshållare för bild 13"/>
          <p:cNvSpPr>
            <a:spLocks noGrp="1"/>
          </p:cNvSpPr>
          <p:nvPr>
            <p:ph type="pic" sz="quarter" idx="39" hasCustomPrompt="1"/>
          </p:nvPr>
        </p:nvSpPr>
        <p:spPr>
          <a:xfrm>
            <a:off x="631735" y="3906506"/>
            <a:ext cx="5320249" cy="196684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12" name="Platshållare för bild 13"/>
          <p:cNvSpPr>
            <a:spLocks noGrp="1"/>
          </p:cNvSpPr>
          <p:nvPr>
            <p:ph type="pic" sz="quarter" idx="42" hasCustomPrompt="1"/>
          </p:nvPr>
        </p:nvSpPr>
        <p:spPr>
          <a:xfrm>
            <a:off x="6240016" y="3910078"/>
            <a:ext cx="5337768" cy="196684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6" name="Platshållare för text 18"/>
          <p:cNvSpPr>
            <a:spLocks noGrp="1"/>
          </p:cNvSpPr>
          <p:nvPr>
            <p:ph type="body" sz="quarter" idx="43" hasCustomPrompt="1"/>
          </p:nvPr>
        </p:nvSpPr>
        <p:spPr>
          <a:xfrm>
            <a:off x="839416" y="194417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17" name="Platshållare för text 18"/>
          <p:cNvSpPr>
            <a:spLocks noGrp="1"/>
          </p:cNvSpPr>
          <p:nvPr>
            <p:ph type="body" sz="quarter" idx="44" hasCustomPrompt="1"/>
          </p:nvPr>
        </p:nvSpPr>
        <p:spPr>
          <a:xfrm>
            <a:off x="839416" y="233459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0" name="Platshållare för text 18"/>
          <p:cNvSpPr>
            <a:spLocks noGrp="1"/>
          </p:cNvSpPr>
          <p:nvPr>
            <p:ph type="body" sz="quarter" idx="45" hasCustomPrompt="1"/>
          </p:nvPr>
        </p:nvSpPr>
        <p:spPr>
          <a:xfrm>
            <a:off x="6448086" y="414873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1" name="Platshållare för text 18"/>
          <p:cNvSpPr>
            <a:spLocks noGrp="1"/>
          </p:cNvSpPr>
          <p:nvPr>
            <p:ph type="body" sz="quarter" idx="46" hasCustomPrompt="1"/>
          </p:nvPr>
        </p:nvSpPr>
        <p:spPr>
          <a:xfrm>
            <a:off x="6448086" y="453915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2" name="Platshållare för text 18"/>
          <p:cNvSpPr>
            <a:spLocks noGrp="1"/>
          </p:cNvSpPr>
          <p:nvPr>
            <p:ph type="body" sz="quarter" idx="47" hasCustomPrompt="1"/>
          </p:nvPr>
        </p:nvSpPr>
        <p:spPr>
          <a:xfrm>
            <a:off x="839416" y="4148733"/>
            <a:ext cx="4859696" cy="351879"/>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3" name="Platshållare för text 18"/>
          <p:cNvSpPr>
            <a:spLocks noGrp="1"/>
          </p:cNvSpPr>
          <p:nvPr>
            <p:ph type="body" sz="quarter" idx="48" hasCustomPrompt="1"/>
          </p:nvPr>
        </p:nvSpPr>
        <p:spPr>
          <a:xfrm>
            <a:off x="839416" y="4539154"/>
            <a:ext cx="4859696" cy="1203828"/>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329178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7AE6D29C-817A-2E08-CB97-ACD58E09DDB8}"/>
              </a:ext>
            </a:extLst>
          </p:cNvPr>
          <p:cNvSpPr/>
          <p:nvPr userDrawn="1"/>
        </p:nvSpPr>
        <p:spPr>
          <a:xfrm>
            <a:off x="-1644860" y="-4007667"/>
            <a:ext cx="15481720" cy="154817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5DC4CF2A-546B-2702-D7D9-7196A197D2BD}"/>
              </a:ext>
            </a:extLst>
          </p:cNvPr>
          <p:cNvSpPr/>
          <p:nvPr userDrawn="1"/>
        </p:nvSpPr>
        <p:spPr>
          <a:xfrm>
            <a:off x="-1644860" y="-4007667"/>
            <a:ext cx="15481720" cy="154817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42B5ABD7-C8FA-17BB-B2D1-516C6FE2942A}"/>
              </a:ext>
            </a:extLst>
          </p:cNvPr>
          <p:cNvSpPr/>
          <p:nvPr userDrawn="1"/>
        </p:nvSpPr>
        <p:spPr>
          <a:xfrm>
            <a:off x="-1644860" y="-4007667"/>
            <a:ext cx="15481720" cy="154817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5B357CBA-FEB0-6FB8-6388-18FC20AF8CE3}"/>
              </a:ext>
            </a:extLst>
          </p:cNvPr>
          <p:cNvSpPr>
            <a:spLocks noGrp="1"/>
          </p:cNvSpPr>
          <p:nvPr>
            <p:ph type="title" hasCustomPrompt="1"/>
          </p:nvPr>
        </p:nvSpPr>
        <p:spPr>
          <a:xfrm>
            <a:off x="623887" y="1700212"/>
            <a:ext cx="10944225" cy="1854327"/>
          </a:xfrm>
        </p:spPr>
        <p:txBody>
          <a:bodyPr bIns="36000" anchor="b" anchorCtr="0">
            <a:normAutofit/>
          </a:bodyPr>
          <a:lstStyle>
            <a:lvl1pPr algn="ctr">
              <a:defRPr sz="4800">
                <a:solidFill>
                  <a:schemeClr val="accent6"/>
                </a:solidFill>
                <a:latin typeface="+mj-lt"/>
              </a:defRPr>
            </a:lvl1pPr>
          </a:lstStyle>
          <a:p>
            <a:r>
              <a:rPr lang="sv-SE" dirty="0"/>
              <a:t>Kapitelrubrik, en rad, 48 pt</a:t>
            </a:r>
          </a:p>
        </p:txBody>
      </p:sp>
      <p:sp>
        <p:nvSpPr>
          <p:cNvPr id="9" name="Platshållare för text 2">
            <a:extLst>
              <a:ext uri="{FF2B5EF4-FFF2-40B4-BE49-F238E27FC236}">
                <a16:creationId xmlns:a16="http://schemas.microsoft.com/office/drawing/2014/main" id="{7D2CFE49-BE4C-9978-97EC-7A2E0705ADEC}"/>
              </a:ext>
            </a:extLst>
          </p:cNvPr>
          <p:cNvSpPr>
            <a:spLocks noGrp="1"/>
          </p:cNvSpPr>
          <p:nvPr>
            <p:ph type="body" idx="1" hasCustomPrompt="1"/>
          </p:nvPr>
        </p:nvSpPr>
        <p:spPr>
          <a:xfrm>
            <a:off x="623887" y="3554540"/>
            <a:ext cx="10944225" cy="2322385"/>
          </a:xfrm>
        </p:spPr>
        <p:txBody>
          <a:bodyPr lIns="0" tIns="108000" rIns="0" bIns="0">
            <a:normAutofit/>
          </a:bodyPr>
          <a:lstStyle>
            <a:lvl1pPr marL="0" indent="0" algn="ctr">
              <a:buNone/>
              <a:defRPr sz="200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för avsnitt placerat på en eller två rader, 20 pt</a:t>
            </a:r>
          </a:p>
        </p:txBody>
      </p:sp>
      <p:sp>
        <p:nvSpPr>
          <p:cNvPr id="10" name="Ellips 9">
            <a:extLst>
              <a:ext uri="{FF2B5EF4-FFF2-40B4-BE49-F238E27FC236}">
                <a16:creationId xmlns:a16="http://schemas.microsoft.com/office/drawing/2014/main" id="{4E76174F-E810-609C-7929-D804606E23F5}"/>
              </a:ext>
            </a:extLst>
          </p:cNvPr>
          <p:cNvSpPr/>
          <p:nvPr userDrawn="1"/>
        </p:nvSpPr>
        <p:spPr>
          <a:xfrm>
            <a:off x="10970868" y="5143993"/>
            <a:ext cx="2442264" cy="2442264"/>
          </a:xfrm>
          <a:prstGeom prst="ellipse">
            <a:avLst/>
          </a:pr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05274D15-D1D6-8602-58B3-18DBA73825EF}"/>
              </a:ext>
            </a:extLst>
          </p:cNvPr>
          <p:cNvSpPr/>
          <p:nvPr userDrawn="1"/>
        </p:nvSpPr>
        <p:spPr>
          <a:xfrm>
            <a:off x="9958862" y="5787508"/>
            <a:ext cx="2442264" cy="2442264"/>
          </a:xfrm>
          <a:prstGeom prst="ellipse">
            <a:avLst/>
          </a:prstGeom>
          <a:solidFill>
            <a:schemeClr val="accent6"/>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0215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accel="50000" decel="5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accel="50000" decel="50000" fill="hold" grpId="0" nodeType="withEffect">
                                  <p:stCondLst>
                                    <p:cond delay="2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animBg="1"/>
      <p:bldP spid="11" grpId="0" animBg="1"/>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box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7" name="Platshållare för bild 2"/>
          <p:cNvSpPr>
            <a:spLocks noGrp="1"/>
          </p:cNvSpPr>
          <p:nvPr>
            <p:ph type="pic" sz="quarter" idx="36" hasCustomPrompt="1"/>
          </p:nvPr>
        </p:nvSpPr>
        <p:spPr>
          <a:xfrm>
            <a:off x="627530" y="1700808"/>
            <a:ext cx="5301522" cy="4176117"/>
          </a:xfrm>
          <a:prstGeom prst="rect">
            <a:avLst/>
          </a:prstGeom>
          <a:solidFill>
            <a:schemeClr val="tx2"/>
          </a:solidFill>
        </p:spPr>
        <p:txBody>
          <a:bodyPr/>
          <a:lstStyle>
            <a:lvl1pPr marL="0" indent="0">
              <a:buNone/>
              <a:defRPr lang="sv-SE" dirty="0"/>
            </a:lvl1pPr>
          </a:lstStyle>
          <a:p>
            <a:r>
              <a:rPr lang="sv-SE" dirty="0"/>
              <a:t> </a:t>
            </a:r>
          </a:p>
        </p:txBody>
      </p:sp>
      <p:sp>
        <p:nvSpPr>
          <p:cNvPr id="18" name="Platshållare för text 18"/>
          <p:cNvSpPr>
            <a:spLocks noGrp="1"/>
          </p:cNvSpPr>
          <p:nvPr>
            <p:ph type="body" sz="quarter" idx="27" hasCustomPrompt="1"/>
          </p:nvPr>
        </p:nvSpPr>
        <p:spPr>
          <a:xfrm>
            <a:off x="965943" y="1989674"/>
            <a:ext cx="4590051" cy="326269"/>
          </a:xfrm>
          <a:prstGeom prst="rect">
            <a:avLst/>
          </a:prstGeom>
        </p:spPr>
        <p:txBody>
          <a:bodyPr lIns="0" tIns="0" rIns="0" bIns="0"/>
          <a:lstStyle>
            <a:lvl1pPr marL="0" indent="0" algn="l">
              <a:buNone/>
              <a:defRPr sz="2800" baseline="0">
                <a:solidFill>
                  <a:schemeClr val="bg1"/>
                </a:solidFill>
                <a:latin typeface="+mj-lt"/>
              </a:defRPr>
            </a:lvl1pPr>
          </a:lstStyle>
          <a:p>
            <a:pPr lvl="0"/>
            <a:r>
              <a:rPr lang="sv-SE" dirty="0"/>
              <a:t>Rubrik, 28 pt</a:t>
            </a:r>
          </a:p>
        </p:txBody>
      </p:sp>
      <p:sp>
        <p:nvSpPr>
          <p:cNvPr id="19" name="Platshållare för text 18"/>
          <p:cNvSpPr>
            <a:spLocks noGrp="1"/>
          </p:cNvSpPr>
          <p:nvPr>
            <p:ph type="body" sz="quarter" idx="28" hasCustomPrompt="1"/>
          </p:nvPr>
        </p:nvSpPr>
        <p:spPr>
          <a:xfrm>
            <a:off x="965943" y="2458748"/>
            <a:ext cx="4590051" cy="3136674"/>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0" name="Platshållare för bild 2"/>
          <p:cNvSpPr>
            <a:spLocks noGrp="1"/>
          </p:cNvSpPr>
          <p:nvPr>
            <p:ph type="pic" sz="quarter" idx="33" hasCustomPrompt="1"/>
          </p:nvPr>
        </p:nvSpPr>
        <p:spPr>
          <a:xfrm>
            <a:off x="6272119" y="1700808"/>
            <a:ext cx="5305666" cy="4176117"/>
          </a:xfrm>
          <a:prstGeom prst="rect">
            <a:avLst/>
          </a:prstGeom>
          <a:solidFill>
            <a:schemeClr val="accent2"/>
          </a:solidFill>
        </p:spPr>
        <p:txBody>
          <a:bodyPr/>
          <a:lstStyle>
            <a:lvl1pPr marL="0" indent="0">
              <a:buNone/>
              <a:defRPr baseline="0"/>
            </a:lvl1pPr>
          </a:lstStyle>
          <a:p>
            <a:r>
              <a:rPr lang="sv-SE" dirty="0"/>
              <a:t> </a:t>
            </a:r>
          </a:p>
        </p:txBody>
      </p:sp>
      <p:sp>
        <p:nvSpPr>
          <p:cNvPr id="21" name="Platshållare för text 18"/>
          <p:cNvSpPr>
            <a:spLocks noGrp="1"/>
          </p:cNvSpPr>
          <p:nvPr>
            <p:ph type="body" sz="quarter" idx="34" hasCustomPrompt="1"/>
          </p:nvPr>
        </p:nvSpPr>
        <p:spPr>
          <a:xfrm>
            <a:off x="6601568" y="1983492"/>
            <a:ext cx="4590051" cy="326269"/>
          </a:xfrm>
          <a:prstGeom prst="rect">
            <a:avLst/>
          </a:prstGeom>
        </p:spPr>
        <p:txBody>
          <a:bodyPr lIns="0" tIns="0" rIns="0" bIns="0"/>
          <a:lstStyle>
            <a:lvl1pPr marL="0" indent="0" algn="l">
              <a:buNone/>
              <a:defRPr sz="2800" baseline="0">
                <a:solidFill>
                  <a:schemeClr val="bg1"/>
                </a:solidFill>
                <a:latin typeface="+mj-lt"/>
              </a:defRPr>
            </a:lvl1pPr>
          </a:lstStyle>
          <a:p>
            <a:pPr lvl="0"/>
            <a:r>
              <a:rPr lang="sv-SE" dirty="0"/>
              <a:t>Rubrik, 28 pt</a:t>
            </a:r>
          </a:p>
        </p:txBody>
      </p:sp>
      <p:sp>
        <p:nvSpPr>
          <p:cNvPr id="22" name="Platshållare för text 18"/>
          <p:cNvSpPr>
            <a:spLocks noGrp="1"/>
          </p:cNvSpPr>
          <p:nvPr>
            <p:ph type="body" sz="quarter" idx="35" hasCustomPrompt="1"/>
          </p:nvPr>
        </p:nvSpPr>
        <p:spPr>
          <a:xfrm>
            <a:off x="6601568" y="2452566"/>
            <a:ext cx="4590051" cy="3136674"/>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2321852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ox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6" name="Platshållare för bild 13"/>
          <p:cNvSpPr>
            <a:spLocks noGrp="1"/>
          </p:cNvSpPr>
          <p:nvPr>
            <p:ph type="pic" sz="quarter" idx="15" hasCustomPrompt="1"/>
          </p:nvPr>
        </p:nvSpPr>
        <p:spPr>
          <a:xfrm>
            <a:off x="627530" y="1717973"/>
            <a:ext cx="3403320" cy="4158952"/>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7" name="Platshållare för text 18"/>
          <p:cNvSpPr>
            <a:spLocks noGrp="1"/>
          </p:cNvSpPr>
          <p:nvPr>
            <p:ph type="body" sz="quarter" idx="18" hasCustomPrompt="1"/>
          </p:nvPr>
        </p:nvSpPr>
        <p:spPr>
          <a:xfrm>
            <a:off x="881172"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18" name="Platshållare för text 18"/>
          <p:cNvSpPr>
            <a:spLocks noGrp="1"/>
          </p:cNvSpPr>
          <p:nvPr>
            <p:ph type="body" sz="quarter" idx="19" hasCustomPrompt="1"/>
          </p:nvPr>
        </p:nvSpPr>
        <p:spPr>
          <a:xfrm>
            <a:off x="881172"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19" name="Platshållare för bild 13"/>
          <p:cNvSpPr>
            <a:spLocks noGrp="1"/>
          </p:cNvSpPr>
          <p:nvPr>
            <p:ph type="pic" sz="quarter" idx="20" hasCustomPrompt="1"/>
          </p:nvPr>
        </p:nvSpPr>
        <p:spPr>
          <a:xfrm>
            <a:off x="8162755" y="1717973"/>
            <a:ext cx="3415030" cy="4158952"/>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20" name="Platshållare för text 18"/>
          <p:cNvSpPr>
            <a:spLocks noGrp="1"/>
          </p:cNvSpPr>
          <p:nvPr>
            <p:ph type="body" sz="quarter" idx="21" hasCustomPrompt="1"/>
          </p:nvPr>
        </p:nvSpPr>
        <p:spPr>
          <a:xfrm>
            <a:off x="8402561"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1" name="Platshållare för text 18"/>
          <p:cNvSpPr>
            <a:spLocks noGrp="1"/>
          </p:cNvSpPr>
          <p:nvPr>
            <p:ph type="body" sz="quarter" idx="22" hasCustomPrompt="1"/>
          </p:nvPr>
        </p:nvSpPr>
        <p:spPr>
          <a:xfrm>
            <a:off x="8402561"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2" name="Platshållare för bild 13"/>
          <p:cNvSpPr>
            <a:spLocks noGrp="1"/>
          </p:cNvSpPr>
          <p:nvPr>
            <p:ph type="pic" sz="quarter" idx="23" hasCustomPrompt="1"/>
          </p:nvPr>
        </p:nvSpPr>
        <p:spPr>
          <a:xfrm>
            <a:off x="4393925" y="1717973"/>
            <a:ext cx="3389483" cy="4158952"/>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3" name="Platshållare för text 18"/>
          <p:cNvSpPr>
            <a:spLocks noGrp="1"/>
          </p:cNvSpPr>
          <p:nvPr>
            <p:ph type="body" sz="quarter" idx="24" hasCustomPrompt="1"/>
          </p:nvPr>
        </p:nvSpPr>
        <p:spPr>
          <a:xfrm>
            <a:off x="4633731" y="2006332"/>
            <a:ext cx="2879674" cy="377721"/>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4" name="Platshållare för text 18"/>
          <p:cNvSpPr>
            <a:spLocks noGrp="1"/>
          </p:cNvSpPr>
          <p:nvPr>
            <p:ph type="body" sz="quarter" idx="25" hasCustomPrompt="1"/>
          </p:nvPr>
        </p:nvSpPr>
        <p:spPr>
          <a:xfrm>
            <a:off x="4633731" y="2423270"/>
            <a:ext cx="2874708" cy="3165970"/>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340680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yra boxar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3" name="Platshållare för bild 13"/>
          <p:cNvSpPr>
            <a:spLocks noGrp="1"/>
          </p:cNvSpPr>
          <p:nvPr>
            <p:ph type="pic" sz="quarter" idx="15" hasCustomPrompt="1"/>
          </p:nvPr>
        </p:nvSpPr>
        <p:spPr>
          <a:xfrm>
            <a:off x="627530" y="1700808"/>
            <a:ext cx="2588746" cy="417611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14" name="Platshållare för text 18"/>
          <p:cNvSpPr>
            <a:spLocks noGrp="1"/>
          </p:cNvSpPr>
          <p:nvPr>
            <p:ph type="body" sz="quarter" idx="18" hasCustomPrompt="1"/>
          </p:nvPr>
        </p:nvSpPr>
        <p:spPr>
          <a:xfrm>
            <a:off x="876300" y="1976110"/>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25" name="Platshållare för text 18"/>
          <p:cNvSpPr>
            <a:spLocks noGrp="1"/>
          </p:cNvSpPr>
          <p:nvPr>
            <p:ph type="body" sz="quarter" idx="19" hasCustomPrompt="1"/>
          </p:nvPr>
        </p:nvSpPr>
        <p:spPr>
          <a:xfrm>
            <a:off x="876300" y="2395843"/>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26" name="Platshållare för bild 13"/>
          <p:cNvSpPr>
            <a:spLocks noGrp="1"/>
          </p:cNvSpPr>
          <p:nvPr>
            <p:ph type="pic" sz="quarter" idx="20" hasCustomPrompt="1"/>
          </p:nvPr>
        </p:nvSpPr>
        <p:spPr>
          <a:xfrm>
            <a:off x="8972457" y="1700808"/>
            <a:ext cx="2605328" cy="4176117"/>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7" name="Platshållare för bild 13"/>
          <p:cNvSpPr>
            <a:spLocks noGrp="1"/>
          </p:cNvSpPr>
          <p:nvPr>
            <p:ph type="pic" sz="quarter" idx="21" hasCustomPrompt="1"/>
          </p:nvPr>
        </p:nvSpPr>
        <p:spPr>
          <a:xfrm>
            <a:off x="6193802" y="1700808"/>
            <a:ext cx="2579781" cy="4176117"/>
          </a:xfrm>
          <a:prstGeom prst="rect">
            <a:avLst/>
          </a:prstGeom>
          <a:solidFill>
            <a:schemeClr val="tx2"/>
          </a:solidFill>
        </p:spPr>
        <p:txBody>
          <a:bodyPr/>
          <a:lstStyle>
            <a:lvl1pPr marL="0" indent="0">
              <a:buNone/>
              <a:defRPr sz="1400" i="0" baseline="0">
                <a:latin typeface="+mn-lt"/>
              </a:defRPr>
            </a:lvl1pPr>
          </a:lstStyle>
          <a:p>
            <a:r>
              <a:rPr lang="sv-SE" dirty="0"/>
              <a:t> </a:t>
            </a:r>
          </a:p>
        </p:txBody>
      </p:sp>
      <p:sp>
        <p:nvSpPr>
          <p:cNvPr id="28" name="Platshållare för bild 13"/>
          <p:cNvSpPr>
            <a:spLocks noGrp="1"/>
          </p:cNvSpPr>
          <p:nvPr>
            <p:ph type="pic" sz="quarter" idx="22" hasCustomPrompt="1"/>
          </p:nvPr>
        </p:nvSpPr>
        <p:spPr>
          <a:xfrm>
            <a:off x="3415148" y="1700809"/>
            <a:ext cx="2579781" cy="4176116"/>
          </a:xfrm>
          <a:prstGeom prst="rect">
            <a:avLst/>
          </a:prstGeom>
          <a:solidFill>
            <a:schemeClr val="accent2"/>
          </a:solidFill>
        </p:spPr>
        <p:txBody>
          <a:bodyPr/>
          <a:lstStyle>
            <a:lvl1pPr marL="0" indent="0">
              <a:buNone/>
              <a:defRPr sz="1400" i="0" baseline="0">
                <a:latin typeface="+mn-lt"/>
              </a:defRPr>
            </a:lvl1pPr>
          </a:lstStyle>
          <a:p>
            <a:r>
              <a:rPr lang="sv-SE" dirty="0"/>
              <a:t> </a:t>
            </a:r>
          </a:p>
        </p:txBody>
      </p:sp>
      <p:sp>
        <p:nvSpPr>
          <p:cNvPr id="29" name="Platshållare för text 18"/>
          <p:cNvSpPr>
            <a:spLocks noGrp="1"/>
          </p:cNvSpPr>
          <p:nvPr>
            <p:ph type="body" sz="quarter" idx="23" hasCustomPrompt="1"/>
          </p:nvPr>
        </p:nvSpPr>
        <p:spPr>
          <a:xfrm>
            <a:off x="3665973" y="1986372"/>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0" name="Platshållare för text 18"/>
          <p:cNvSpPr>
            <a:spLocks noGrp="1"/>
          </p:cNvSpPr>
          <p:nvPr>
            <p:ph type="body" sz="quarter" idx="24" hasCustomPrompt="1"/>
          </p:nvPr>
        </p:nvSpPr>
        <p:spPr>
          <a:xfrm>
            <a:off x="3665973" y="2406105"/>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31" name="Platshållare för text 18"/>
          <p:cNvSpPr>
            <a:spLocks noGrp="1"/>
          </p:cNvSpPr>
          <p:nvPr>
            <p:ph type="body" sz="quarter" idx="25" hasCustomPrompt="1"/>
          </p:nvPr>
        </p:nvSpPr>
        <p:spPr>
          <a:xfrm>
            <a:off x="6456004" y="1976110"/>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2" name="Platshållare för text 18"/>
          <p:cNvSpPr>
            <a:spLocks noGrp="1"/>
          </p:cNvSpPr>
          <p:nvPr>
            <p:ph type="body" sz="quarter" idx="26" hasCustomPrompt="1"/>
          </p:nvPr>
        </p:nvSpPr>
        <p:spPr>
          <a:xfrm>
            <a:off x="6456004" y="2395843"/>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
        <p:nvSpPr>
          <p:cNvPr id="33" name="Platshållare för text 18"/>
          <p:cNvSpPr>
            <a:spLocks noGrp="1"/>
          </p:cNvSpPr>
          <p:nvPr>
            <p:ph type="body" sz="quarter" idx="27" hasCustomPrompt="1"/>
          </p:nvPr>
        </p:nvSpPr>
        <p:spPr>
          <a:xfrm>
            <a:off x="9246035" y="1986372"/>
            <a:ext cx="2069665" cy="298833"/>
          </a:xfrm>
          <a:prstGeom prst="rect">
            <a:avLst/>
          </a:prstGeom>
        </p:spPr>
        <p:txBody>
          <a:bodyPr lIns="0" tIns="0" rIns="0" bIns="0"/>
          <a:lstStyle>
            <a:lvl1pPr marL="0" indent="0" algn="l">
              <a:buNone/>
              <a:defRPr sz="2400" baseline="0">
                <a:solidFill>
                  <a:schemeClr val="bg1"/>
                </a:solidFill>
                <a:latin typeface="+mj-lt"/>
              </a:defRPr>
            </a:lvl1pPr>
          </a:lstStyle>
          <a:p>
            <a:pPr lvl="0"/>
            <a:r>
              <a:rPr lang="sv-SE" dirty="0"/>
              <a:t>Rubrik, 24 pt</a:t>
            </a:r>
          </a:p>
        </p:txBody>
      </p:sp>
      <p:sp>
        <p:nvSpPr>
          <p:cNvPr id="34" name="Platshållare för text 18"/>
          <p:cNvSpPr>
            <a:spLocks noGrp="1"/>
          </p:cNvSpPr>
          <p:nvPr>
            <p:ph type="body" sz="quarter" idx="28" hasCustomPrompt="1"/>
          </p:nvPr>
        </p:nvSpPr>
        <p:spPr>
          <a:xfrm>
            <a:off x="9246035" y="2406105"/>
            <a:ext cx="2069665" cy="3193397"/>
          </a:xfrm>
          <a:prstGeom prst="rect">
            <a:avLst/>
          </a:prstGeom>
        </p:spPr>
        <p:txBody>
          <a:bodyPr lIns="0" tIns="0" rIns="0" bIns="0"/>
          <a:lstStyle>
            <a:lvl1pPr marL="0" indent="0" algn="l">
              <a:buNone/>
              <a:defRPr sz="2000" baseline="0">
                <a:solidFill>
                  <a:schemeClr val="bg1"/>
                </a:solidFill>
                <a:latin typeface="+mn-lt"/>
              </a:defRPr>
            </a:lvl1pPr>
          </a:lstStyle>
          <a:p>
            <a:pPr lvl="0"/>
            <a:r>
              <a:rPr lang="sv-SE" dirty="0"/>
              <a:t>Brödtext, 20 pt</a:t>
            </a:r>
          </a:p>
        </p:txBody>
      </p:sp>
    </p:spTree>
    <p:extLst>
      <p:ext uri="{BB962C8B-B14F-4D97-AF65-F5344CB8AC3E}">
        <p14:creationId xmlns:p14="http://schemas.microsoft.com/office/powerpoint/2010/main" val="600669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isk punkt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
        <p:nvSpPr>
          <p:cNvPr id="13" name="Platshållare för text 15"/>
          <p:cNvSpPr>
            <a:spLocks noGrp="1"/>
          </p:cNvSpPr>
          <p:nvPr>
            <p:ph type="body" sz="quarter" idx="17" hasCustomPrompt="1"/>
          </p:nvPr>
        </p:nvSpPr>
        <p:spPr>
          <a:xfrm>
            <a:off x="4632736" y="2186826"/>
            <a:ext cx="6940700" cy="1530205"/>
          </a:xfrm>
          <a:prstGeom prst="rect">
            <a:avLst/>
          </a:prstGeom>
        </p:spPr>
        <p:txBody>
          <a:bodyPr>
            <a:noAutofit/>
          </a:bodyPr>
          <a:lstStyle>
            <a:lvl1pPr marL="263525" indent="-263525">
              <a:buFont typeface="Arial" panose="020B0604020202020204" pitchFamily="34" charset="0"/>
              <a:buChar char="•"/>
              <a:defRPr lang="sv-SE" sz="2400" kern="1200" dirty="0">
                <a:solidFill>
                  <a:schemeClr val="tx1"/>
                </a:solidFill>
                <a:latin typeface="Agenda Light" panose="02000603040000020004" pitchFamily="50" charset="0"/>
                <a:ea typeface="+mn-ea"/>
                <a:cs typeface="+mn-cs"/>
              </a:defRPr>
            </a:lvl1pPr>
            <a:lvl2pPr>
              <a:defRPr/>
            </a:lvl2pPr>
            <a:lvl3pPr marL="1143000" indent="-228600">
              <a:buClr>
                <a:schemeClr val="accent4"/>
              </a:buClr>
              <a:buFont typeface="Arial" panose="020B0604020202020204" pitchFamily="34" charset="0"/>
              <a:buChar char="•"/>
              <a:defRPr baseline="0"/>
            </a:lvl3pPr>
          </a:lstStyle>
          <a:p>
            <a:pPr lvl="0"/>
            <a:r>
              <a:rPr lang="sv-SE" dirty="0"/>
              <a:t>Punktlista eller brödtext</a:t>
            </a:r>
          </a:p>
          <a:p>
            <a:pPr lvl="1"/>
            <a:r>
              <a:rPr lang="sv-SE" dirty="0"/>
              <a:t>Nivå 2</a:t>
            </a:r>
          </a:p>
          <a:p>
            <a:pPr lvl="2"/>
            <a:r>
              <a:rPr lang="sv-SE" dirty="0"/>
              <a:t>Nivå 3</a:t>
            </a:r>
          </a:p>
          <a:p>
            <a:pPr lvl="2"/>
            <a:endParaRPr lang="sv-SE" dirty="0"/>
          </a:p>
          <a:p>
            <a:pPr lvl="0"/>
            <a:endParaRPr lang="sv-SE" dirty="0"/>
          </a:p>
        </p:txBody>
      </p:sp>
      <p:grpSp>
        <p:nvGrpSpPr>
          <p:cNvPr id="14" name="Grupp 13"/>
          <p:cNvGrpSpPr/>
          <p:nvPr userDrawn="1"/>
        </p:nvGrpSpPr>
        <p:grpSpPr>
          <a:xfrm>
            <a:off x="0" y="4018749"/>
            <a:ext cx="4115873" cy="327600"/>
            <a:chOff x="-314808" y="2675158"/>
            <a:chExt cx="4430157" cy="327600"/>
          </a:xfrm>
        </p:grpSpPr>
        <p:cxnSp>
          <p:nvCxnSpPr>
            <p:cNvPr id="15" name="Rak koppling 14"/>
            <p:cNvCxnSpPr/>
            <p:nvPr userDrawn="1"/>
          </p:nvCxnSpPr>
          <p:spPr>
            <a:xfrm>
              <a:off x="-314808" y="2839127"/>
              <a:ext cx="4257545" cy="0"/>
            </a:xfrm>
            <a:prstGeom prst="line">
              <a:avLst/>
            </a:prstGeom>
            <a:ln w="203200">
              <a:tailEnd type="none" w="sm" len="sm"/>
            </a:ln>
          </p:spPr>
          <p:style>
            <a:lnRef idx="1">
              <a:schemeClr val="accent1"/>
            </a:lnRef>
            <a:fillRef idx="0">
              <a:schemeClr val="accent1"/>
            </a:fillRef>
            <a:effectRef idx="0">
              <a:schemeClr val="accent1"/>
            </a:effectRef>
            <a:fontRef idx="minor">
              <a:schemeClr val="tx1"/>
            </a:fontRef>
          </p:style>
        </p:cxnSp>
        <p:sp>
          <p:nvSpPr>
            <p:cNvPr id="19" name="Ellips 18"/>
            <p:cNvSpPr/>
            <p:nvPr userDrawn="1"/>
          </p:nvSpPr>
          <p:spPr>
            <a:xfrm>
              <a:off x="3762734" y="2675158"/>
              <a:ext cx="352615" cy="327600"/>
            </a:xfrm>
            <a:prstGeom prst="ellipse">
              <a:avLst/>
            </a:prstGeom>
            <a:solidFill>
              <a:schemeClr val="accent6"/>
            </a:solidFill>
            <a:ln w="952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20" name="Platshållare för text 2"/>
          <p:cNvSpPr>
            <a:spLocks noGrp="1"/>
          </p:cNvSpPr>
          <p:nvPr>
            <p:ph type="body" sz="quarter" idx="21" hasCustomPrompt="1"/>
          </p:nvPr>
        </p:nvSpPr>
        <p:spPr>
          <a:xfrm>
            <a:off x="4632736" y="1740416"/>
            <a:ext cx="6940700" cy="360000"/>
          </a:xfrm>
          <a:prstGeom prst="rect">
            <a:avLst/>
          </a:prstGeom>
        </p:spPr>
        <p:txBody>
          <a:bodyPr lIns="0" tIns="0" rIns="0" bIns="0"/>
          <a:lstStyle>
            <a:lvl1pPr marL="0" indent="0">
              <a:buNone/>
              <a:defRPr sz="3200">
                <a:latin typeface="+mj-lt"/>
              </a:defRPr>
            </a:lvl1pPr>
          </a:lstStyle>
          <a:p>
            <a:pPr lvl="0"/>
            <a:r>
              <a:rPr lang="sv-SE" dirty="0"/>
              <a:t>Rubrik, 32 pt</a:t>
            </a:r>
          </a:p>
        </p:txBody>
      </p:sp>
      <p:sp>
        <p:nvSpPr>
          <p:cNvPr id="21" name="Platshållare för text 15"/>
          <p:cNvSpPr>
            <a:spLocks noGrp="1"/>
          </p:cNvSpPr>
          <p:nvPr>
            <p:ph type="body" sz="quarter" idx="22" hasCustomPrompt="1"/>
          </p:nvPr>
        </p:nvSpPr>
        <p:spPr>
          <a:xfrm>
            <a:off x="4632736" y="4438940"/>
            <a:ext cx="6940700" cy="1452017"/>
          </a:xfrm>
          <a:prstGeom prst="rect">
            <a:avLst/>
          </a:prstGeom>
        </p:spPr>
        <p:txBody>
          <a:bodyPr>
            <a:noAutofit/>
          </a:bodyPr>
          <a:lstStyle>
            <a:lvl1pPr marL="263525" indent="-263525">
              <a:buFont typeface="Arial" panose="020B0604020202020204" pitchFamily="34" charset="0"/>
              <a:buChar char="•"/>
              <a:defRPr lang="sv-SE" sz="2400" kern="1200" dirty="0">
                <a:solidFill>
                  <a:schemeClr val="tx1"/>
                </a:solidFill>
                <a:latin typeface="Agenda Light" panose="02000603040000020004" pitchFamily="50" charset="0"/>
                <a:ea typeface="+mn-ea"/>
                <a:cs typeface="+mn-cs"/>
              </a:defRPr>
            </a:lvl1pPr>
            <a:lvl2pPr>
              <a:defRPr/>
            </a:lvl2pPr>
            <a:lvl3pPr>
              <a:buClr>
                <a:schemeClr val="accent4"/>
              </a:buClr>
              <a:defRPr/>
            </a:lvl3pPr>
          </a:lstStyle>
          <a:p>
            <a:pPr lvl="0"/>
            <a:r>
              <a:rPr lang="sv-SE" dirty="0"/>
              <a:t>Punktlista eller brödtext</a:t>
            </a:r>
          </a:p>
          <a:p>
            <a:pPr lvl="1"/>
            <a:r>
              <a:rPr lang="sv-SE" dirty="0"/>
              <a:t>Nivå 2</a:t>
            </a:r>
          </a:p>
          <a:p>
            <a:pPr lvl="2"/>
            <a:r>
              <a:rPr lang="sv-SE" dirty="0"/>
              <a:t>Nivå 3</a:t>
            </a:r>
          </a:p>
          <a:p>
            <a:pPr lvl="0"/>
            <a:endParaRPr lang="sv-SE" dirty="0"/>
          </a:p>
        </p:txBody>
      </p:sp>
      <p:sp>
        <p:nvSpPr>
          <p:cNvPr id="22" name="Platshållare för text 2"/>
          <p:cNvSpPr>
            <a:spLocks noGrp="1"/>
          </p:cNvSpPr>
          <p:nvPr>
            <p:ph type="body" sz="quarter" idx="23" hasCustomPrompt="1"/>
          </p:nvPr>
        </p:nvSpPr>
        <p:spPr>
          <a:xfrm>
            <a:off x="4632736" y="3992530"/>
            <a:ext cx="6940700" cy="360000"/>
          </a:xfrm>
          <a:prstGeom prst="rect">
            <a:avLst/>
          </a:prstGeom>
        </p:spPr>
        <p:txBody>
          <a:bodyPr lIns="0" tIns="0" rIns="0" bIns="0"/>
          <a:lstStyle>
            <a:lvl1pPr marL="0" indent="0">
              <a:buNone/>
              <a:defRPr sz="3200">
                <a:latin typeface="+mj-lt"/>
              </a:defRPr>
            </a:lvl1pPr>
          </a:lstStyle>
          <a:p>
            <a:pPr lvl="0"/>
            <a:r>
              <a:rPr lang="sv-SE" dirty="0"/>
              <a:t>Rubrik, 32 pt</a:t>
            </a:r>
          </a:p>
        </p:txBody>
      </p:sp>
      <p:grpSp>
        <p:nvGrpSpPr>
          <p:cNvPr id="23" name="Grupp 22"/>
          <p:cNvGrpSpPr/>
          <p:nvPr userDrawn="1"/>
        </p:nvGrpSpPr>
        <p:grpSpPr>
          <a:xfrm>
            <a:off x="0" y="1756616"/>
            <a:ext cx="4115873" cy="327600"/>
            <a:chOff x="-314808" y="2675158"/>
            <a:chExt cx="4430157" cy="327600"/>
          </a:xfrm>
        </p:grpSpPr>
        <p:cxnSp>
          <p:nvCxnSpPr>
            <p:cNvPr id="24" name="Rak koppling 23"/>
            <p:cNvCxnSpPr/>
            <p:nvPr userDrawn="1"/>
          </p:nvCxnSpPr>
          <p:spPr>
            <a:xfrm>
              <a:off x="-314808" y="2839127"/>
              <a:ext cx="4257545" cy="0"/>
            </a:xfrm>
            <a:prstGeom prst="line">
              <a:avLst/>
            </a:prstGeom>
            <a:ln w="203200">
              <a:tailEnd type="none" w="sm" len="sm"/>
            </a:ln>
          </p:spPr>
          <p:style>
            <a:lnRef idx="1">
              <a:schemeClr val="accent1"/>
            </a:lnRef>
            <a:fillRef idx="0">
              <a:schemeClr val="accent1"/>
            </a:fillRef>
            <a:effectRef idx="0">
              <a:schemeClr val="accent1"/>
            </a:effectRef>
            <a:fontRef idx="minor">
              <a:schemeClr val="tx1"/>
            </a:fontRef>
          </p:style>
        </p:cxnSp>
        <p:sp>
          <p:nvSpPr>
            <p:cNvPr id="25" name="Ellips 24"/>
            <p:cNvSpPr/>
            <p:nvPr userDrawn="1"/>
          </p:nvSpPr>
          <p:spPr>
            <a:xfrm>
              <a:off x="3762734" y="2675158"/>
              <a:ext cx="352615" cy="327600"/>
            </a:xfrm>
            <a:prstGeom prst="ellipse">
              <a:avLst/>
            </a:prstGeom>
            <a:solidFill>
              <a:schemeClr val="accent6"/>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Tree>
    <p:extLst>
      <p:ext uri="{BB962C8B-B14F-4D97-AF65-F5344CB8AC3E}">
        <p14:creationId xmlns:p14="http://schemas.microsoft.com/office/powerpoint/2010/main" val="1926382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sk punktlista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cxnSp>
        <p:nvCxnSpPr>
          <p:cNvPr id="10" name="Rak koppling 9"/>
          <p:cNvCxnSpPr/>
          <p:nvPr userDrawn="1"/>
        </p:nvCxnSpPr>
        <p:spPr>
          <a:xfrm flipV="1">
            <a:off x="1199456" y="2060848"/>
            <a:ext cx="0" cy="3744416"/>
          </a:xfrm>
          <a:prstGeom prst="line">
            <a:avLst/>
          </a:prstGeom>
          <a:ln w="203200" cap="rnd">
            <a:tailEnd type="none" w="sm" len="sm"/>
          </a:ln>
        </p:spPr>
        <p:style>
          <a:lnRef idx="1">
            <a:schemeClr val="accent1"/>
          </a:lnRef>
          <a:fillRef idx="0">
            <a:schemeClr val="accent1"/>
          </a:fillRef>
          <a:effectRef idx="0">
            <a:schemeClr val="accent1"/>
          </a:effectRef>
          <a:fontRef idx="minor">
            <a:schemeClr val="tx1"/>
          </a:fontRef>
        </p:style>
      </p:cxnSp>
      <p:sp>
        <p:nvSpPr>
          <p:cNvPr id="11" name="Ellips 10"/>
          <p:cNvSpPr/>
          <p:nvPr userDrawn="1"/>
        </p:nvSpPr>
        <p:spPr>
          <a:xfrm>
            <a:off x="1035776" y="2491656"/>
            <a:ext cx="327273" cy="327273"/>
          </a:xfrm>
          <a:prstGeom prst="ellipse">
            <a:avLst/>
          </a:prstGeom>
          <a:solidFill>
            <a:schemeClr val="accent6"/>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3"/>
          <p:cNvSpPr>
            <a:spLocks noGrp="1"/>
          </p:cNvSpPr>
          <p:nvPr>
            <p:ph type="body" sz="quarter" idx="10" hasCustomPrompt="1"/>
          </p:nvPr>
        </p:nvSpPr>
        <p:spPr>
          <a:xfrm>
            <a:off x="1522871" y="2475466"/>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
        <p:nvSpPr>
          <p:cNvPr id="13" name="Ellips 12"/>
          <p:cNvSpPr/>
          <p:nvPr userDrawn="1"/>
        </p:nvSpPr>
        <p:spPr>
          <a:xfrm>
            <a:off x="1035776" y="3715966"/>
            <a:ext cx="327273" cy="327273"/>
          </a:xfrm>
          <a:prstGeom prst="ellipse">
            <a:avLst/>
          </a:prstGeom>
          <a:solidFill>
            <a:schemeClr val="accent6"/>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3"/>
          <p:cNvSpPr>
            <a:spLocks noGrp="1"/>
          </p:cNvSpPr>
          <p:nvPr>
            <p:ph type="body" sz="quarter" idx="11" hasCustomPrompt="1"/>
          </p:nvPr>
        </p:nvSpPr>
        <p:spPr>
          <a:xfrm>
            <a:off x="1522871" y="3699602"/>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
        <p:nvSpPr>
          <p:cNvPr id="16" name="Ellips 15"/>
          <p:cNvSpPr/>
          <p:nvPr userDrawn="1"/>
        </p:nvSpPr>
        <p:spPr>
          <a:xfrm>
            <a:off x="1035776" y="4940102"/>
            <a:ext cx="327273" cy="327273"/>
          </a:xfrm>
          <a:prstGeom prst="ellipse">
            <a:avLst/>
          </a:prstGeom>
          <a:solidFill>
            <a:schemeClr val="accent6"/>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text 3"/>
          <p:cNvSpPr>
            <a:spLocks noGrp="1"/>
          </p:cNvSpPr>
          <p:nvPr>
            <p:ph type="body" sz="quarter" idx="12" hasCustomPrompt="1"/>
          </p:nvPr>
        </p:nvSpPr>
        <p:spPr>
          <a:xfrm>
            <a:off x="1522871" y="4923738"/>
            <a:ext cx="10153650" cy="936104"/>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2400" baseline="0"/>
            </a:lvl1pPr>
            <a:lvl2pPr marL="457200" indent="0">
              <a:buFont typeface="Arial" panose="020B0604020202020204" pitchFamily="34" charset="0"/>
              <a:buNone/>
              <a:defRPr/>
            </a:lvl2pPr>
          </a:lstStyle>
          <a:p>
            <a:pPr lvl="0"/>
            <a:r>
              <a:rPr lang="sv-SE" dirty="0"/>
              <a:t>Brödtext, 24 pt</a:t>
            </a:r>
          </a:p>
        </p:txBody>
      </p:sp>
    </p:spTree>
    <p:extLst>
      <p:ext uri="{BB962C8B-B14F-4D97-AF65-F5344CB8AC3E}">
        <p14:creationId xmlns:p14="http://schemas.microsoft.com/office/powerpoint/2010/main" val="627936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35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utan logotyp">
    <p:spTree>
      <p:nvGrpSpPr>
        <p:cNvPr id="1" name=""/>
        <p:cNvGrpSpPr/>
        <p:nvPr/>
      </p:nvGrpSpPr>
      <p:grpSpPr>
        <a:xfrm>
          <a:off x="0" y="0"/>
          <a:ext cx="0" cy="0"/>
          <a:chOff x="0" y="0"/>
          <a:chExt cx="0" cy="0"/>
        </a:xfrm>
      </p:grpSpPr>
      <p:sp>
        <p:nvSpPr>
          <p:cNvPr id="2" name="Rektangel 1"/>
          <p:cNvSpPr/>
          <p:nvPr userDrawn="1"/>
        </p:nvSpPr>
        <p:spPr>
          <a:xfrm>
            <a:off x="10848528" y="5876924"/>
            <a:ext cx="1343472"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Tree>
    <p:extLst>
      <p:ext uri="{BB962C8B-B14F-4D97-AF65-F5344CB8AC3E}">
        <p14:creationId xmlns:p14="http://schemas.microsoft.com/office/powerpoint/2010/main" val="2990498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nsionsmyndigheten">
    <p:spTree>
      <p:nvGrpSpPr>
        <p:cNvPr id="1" name=""/>
        <p:cNvGrpSpPr/>
        <p:nvPr/>
      </p:nvGrpSpPr>
      <p:grpSpPr>
        <a:xfrm>
          <a:off x="0" y="0"/>
          <a:ext cx="0" cy="0"/>
          <a:chOff x="0" y="0"/>
          <a:chExt cx="0" cy="0"/>
        </a:xfrm>
      </p:grpSpPr>
      <p:sp>
        <p:nvSpPr>
          <p:cNvPr id="2" name="Rektangel 1"/>
          <p:cNvSpPr/>
          <p:nvPr userDrawn="1"/>
        </p:nvSpPr>
        <p:spPr>
          <a:xfrm>
            <a:off x="10848528" y="5876924"/>
            <a:ext cx="1343472"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41521" y="5876925"/>
            <a:ext cx="948715" cy="444393"/>
          </a:xfrm>
          <a:prstGeom prst="rect">
            <a:avLst/>
          </a:prstGeom>
        </p:spPr>
      </p:pic>
    </p:spTree>
    <p:extLst>
      <p:ext uri="{BB962C8B-B14F-4D97-AF65-F5344CB8AC3E}">
        <p14:creationId xmlns:p14="http://schemas.microsoft.com/office/powerpoint/2010/main" val="2669116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vart">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679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rubrik">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9C4711E7-0F82-1767-A8F4-F53C28593F32}"/>
              </a:ext>
            </a:extLst>
          </p:cNvPr>
          <p:cNvSpPr/>
          <p:nvPr userDrawn="1"/>
        </p:nvSpPr>
        <p:spPr>
          <a:xfrm>
            <a:off x="-1172975" y="-3963838"/>
            <a:ext cx="15481720" cy="154817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E81D1AF9-A4DF-B39F-B3D7-233DDF5A1871}"/>
              </a:ext>
            </a:extLst>
          </p:cNvPr>
          <p:cNvSpPr/>
          <p:nvPr userDrawn="1"/>
        </p:nvSpPr>
        <p:spPr>
          <a:xfrm>
            <a:off x="-1176808" y="-3963838"/>
            <a:ext cx="15481720" cy="154817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306F134E-48F0-A89B-479F-DF7BC30502C0}"/>
              </a:ext>
            </a:extLst>
          </p:cNvPr>
          <p:cNvSpPr/>
          <p:nvPr userDrawn="1"/>
        </p:nvSpPr>
        <p:spPr>
          <a:xfrm>
            <a:off x="10970868" y="5636868"/>
            <a:ext cx="2442264" cy="2442264"/>
          </a:xfrm>
          <a:prstGeom prst="ellipse">
            <a:avLst/>
          </a:prstGeom>
          <a:solidFill>
            <a:schemeClr val="accent6"/>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751848E8-F91F-F9E7-3E12-CDEDD9F47F57}"/>
              </a:ext>
            </a:extLst>
          </p:cNvPr>
          <p:cNvSpPr>
            <a:spLocks noGrp="1"/>
          </p:cNvSpPr>
          <p:nvPr>
            <p:ph type="title" hasCustomPrompt="1"/>
          </p:nvPr>
        </p:nvSpPr>
        <p:spPr>
          <a:xfrm>
            <a:off x="623887" y="1700212"/>
            <a:ext cx="10944225" cy="1813359"/>
          </a:xfrm>
        </p:spPr>
        <p:txBody>
          <a:bodyPr bIns="36000" anchor="b" anchorCtr="0">
            <a:normAutofit/>
          </a:bodyPr>
          <a:lstStyle>
            <a:lvl1pPr algn="ctr">
              <a:defRPr sz="4000">
                <a:solidFill>
                  <a:schemeClr val="bg1"/>
                </a:solidFill>
                <a:latin typeface="+mj-lt"/>
              </a:defRPr>
            </a:lvl1pPr>
          </a:lstStyle>
          <a:p>
            <a:r>
              <a:rPr lang="sv-SE" dirty="0"/>
              <a:t>Avsnittsrubrik, en rad, 40 pt</a:t>
            </a:r>
          </a:p>
        </p:txBody>
      </p:sp>
      <p:sp>
        <p:nvSpPr>
          <p:cNvPr id="12" name="Platshållare för text 2">
            <a:extLst>
              <a:ext uri="{FF2B5EF4-FFF2-40B4-BE49-F238E27FC236}">
                <a16:creationId xmlns:a16="http://schemas.microsoft.com/office/drawing/2014/main" id="{989C773F-BACB-2126-4138-05FDC93A03D2}"/>
              </a:ext>
            </a:extLst>
          </p:cNvPr>
          <p:cNvSpPr>
            <a:spLocks noGrp="1"/>
          </p:cNvSpPr>
          <p:nvPr>
            <p:ph type="body" idx="1" hasCustomPrompt="1"/>
          </p:nvPr>
        </p:nvSpPr>
        <p:spPr>
          <a:xfrm>
            <a:off x="623887" y="3513571"/>
            <a:ext cx="10944225" cy="2363353"/>
          </a:xfrm>
        </p:spPr>
        <p:txBody>
          <a:bodyPr lIns="0" tIns="36000" rIns="0" bIns="0">
            <a:normAutofit/>
          </a:bodyPr>
          <a:lstStyle>
            <a:lvl1pPr marL="0" indent="0" algn="ctr">
              <a:buNone/>
              <a:defRPr sz="20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för avsnitt placerat på en eller två rader, 20 pt</a:t>
            </a:r>
          </a:p>
        </p:txBody>
      </p:sp>
    </p:spTree>
    <p:extLst>
      <p:ext uri="{BB962C8B-B14F-4D97-AF65-F5344CB8AC3E}">
        <p14:creationId xmlns:p14="http://schemas.microsoft.com/office/powerpoint/2010/main" val="3271387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grpId="0"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accel="50000" decel="5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p:tmplLst>
          <p:tmpl>
            <p:tnLst>
              <p:par>
                <p:cTn presetID="2" presetClass="entr" presetSubtype="8" accel="50000" decel="5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Sidrubrik på en eller två rader, 44 pt</a:t>
            </a:r>
          </a:p>
        </p:txBody>
      </p:sp>
    </p:spTree>
    <p:extLst>
      <p:ext uri="{BB962C8B-B14F-4D97-AF65-F5344CB8AC3E}">
        <p14:creationId xmlns:p14="http://schemas.microsoft.com/office/powerpoint/2010/main" val="362113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8" name="Platshållare för innehåll 7"/>
          <p:cNvSpPr>
            <a:spLocks noGrp="1"/>
          </p:cNvSpPr>
          <p:nvPr>
            <p:ph sz="quarter" idx="10" hasCustomPrompt="1"/>
          </p:nvPr>
        </p:nvSpPr>
        <p:spPr>
          <a:xfrm>
            <a:off x="623888" y="1701847"/>
            <a:ext cx="10944225"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07121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7"/>
          <p:cNvSpPr>
            <a:spLocks noGrp="1"/>
          </p:cNvSpPr>
          <p:nvPr>
            <p:ph sz="quarter" idx="10" hasCustomPrompt="1"/>
          </p:nvPr>
        </p:nvSpPr>
        <p:spPr>
          <a:xfrm>
            <a:off x="623889" y="1701847"/>
            <a:ext cx="5184080"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7"/>
          <p:cNvSpPr>
            <a:spLocks noGrp="1"/>
          </p:cNvSpPr>
          <p:nvPr>
            <p:ph sz="quarter" idx="11" hasCustomPrompt="1"/>
          </p:nvPr>
        </p:nvSpPr>
        <p:spPr>
          <a:xfrm>
            <a:off x="6400215" y="1701847"/>
            <a:ext cx="5167898" cy="4175078"/>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0881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365125"/>
            <a:ext cx="10945216" cy="1325563"/>
          </a:xfrm>
        </p:spPr>
        <p:txBody>
          <a:bodyPr/>
          <a:lstStyle/>
          <a:p>
            <a:r>
              <a:rPr lang="sv-SE" dirty="0"/>
              <a:t>Sidrubrik på en eller två rader, 44 pt</a:t>
            </a:r>
          </a:p>
        </p:txBody>
      </p:sp>
      <p:sp>
        <p:nvSpPr>
          <p:cNvPr id="3" name="Platshållare för text 2"/>
          <p:cNvSpPr>
            <a:spLocks noGrp="1"/>
          </p:cNvSpPr>
          <p:nvPr>
            <p:ph type="body" idx="1" hasCustomPrompt="1"/>
          </p:nvPr>
        </p:nvSpPr>
        <p:spPr>
          <a:xfrm>
            <a:off x="623392" y="1690687"/>
            <a:ext cx="5184583" cy="814387"/>
          </a:xfrm>
        </p:spPr>
        <p:txBody>
          <a:bodyPr anchor="b">
            <a:noAutofit/>
          </a:bodyPr>
          <a:lstStyle>
            <a:lvl1pPr marL="0" indent="0">
              <a:buNone/>
              <a:defRPr sz="3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sp>
        <p:nvSpPr>
          <p:cNvPr id="5" name="Platshållare för text 4"/>
          <p:cNvSpPr>
            <a:spLocks noGrp="1"/>
          </p:cNvSpPr>
          <p:nvPr>
            <p:ph type="body" sz="quarter" idx="3" hasCustomPrompt="1"/>
          </p:nvPr>
        </p:nvSpPr>
        <p:spPr>
          <a:xfrm>
            <a:off x="6384025" y="1690687"/>
            <a:ext cx="5184584" cy="814388"/>
          </a:xfrm>
        </p:spPr>
        <p:txBody>
          <a:bodyPr anchor="b">
            <a:noAutofit/>
          </a:bodyPr>
          <a:lstStyle>
            <a:lvl1pPr marL="0" indent="0">
              <a:buNone/>
              <a:defRPr sz="3200" b="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32 pt</a:t>
            </a:r>
          </a:p>
        </p:txBody>
      </p:sp>
      <p:cxnSp>
        <p:nvCxnSpPr>
          <p:cNvPr id="7" name="Rak koppling 6"/>
          <p:cNvCxnSpPr/>
          <p:nvPr userDrawn="1"/>
        </p:nvCxnSpPr>
        <p:spPr>
          <a:xfrm>
            <a:off x="6096000" y="1690687"/>
            <a:ext cx="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Platshållare för innehåll 7"/>
          <p:cNvSpPr>
            <a:spLocks noGrp="1"/>
          </p:cNvSpPr>
          <p:nvPr>
            <p:ph sz="quarter" idx="10" hasCustomPrompt="1"/>
          </p:nvPr>
        </p:nvSpPr>
        <p:spPr>
          <a:xfrm>
            <a:off x="623888" y="2505073"/>
            <a:ext cx="5184080" cy="3371851"/>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7"/>
          <p:cNvSpPr>
            <a:spLocks noGrp="1"/>
          </p:cNvSpPr>
          <p:nvPr>
            <p:ph sz="quarter" idx="11" hasCustomPrompt="1"/>
          </p:nvPr>
        </p:nvSpPr>
        <p:spPr>
          <a:xfrm>
            <a:off x="6384032" y="2505073"/>
            <a:ext cx="5184081" cy="3371852"/>
          </a:xfrm>
        </p:spPr>
        <p:txBody>
          <a:bodyPr/>
          <a:lstStyle>
            <a:lvl1pPr>
              <a:defRPr>
                <a:latin typeface="+mj-lt"/>
              </a:defRPr>
            </a:lvl1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7202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mer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sp>
        <p:nvSpPr>
          <p:cNvPr id="4" name="Platshållare för innehåll 7"/>
          <p:cNvSpPr>
            <a:spLocks noGrp="1"/>
          </p:cNvSpPr>
          <p:nvPr>
            <p:ph sz="quarter" idx="10" hasCustomPrompt="1"/>
          </p:nvPr>
        </p:nvSpPr>
        <p:spPr>
          <a:xfrm>
            <a:off x="623888" y="1701847"/>
            <a:ext cx="10944225" cy="4175078"/>
          </a:xfrm>
        </p:spPr>
        <p:txBody>
          <a:bodyPr/>
          <a:lstStyle>
            <a:lvl1pPr marL="514350" indent="-514350">
              <a:buFont typeface="+mj-lt"/>
              <a:buAutoNum type="arabicPeriod"/>
              <a:defRPr>
                <a:latin typeface="+mj-lt"/>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62192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delar numrerad lista">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Sidrubrik på en eller två rader, 44 pt</a:t>
            </a:r>
          </a:p>
        </p:txBody>
      </p:sp>
      <p:cxnSp>
        <p:nvCxnSpPr>
          <p:cNvPr id="5" name="Rak koppling 4"/>
          <p:cNvCxnSpPr>
            <a:endCxn id="2" idx="2"/>
          </p:cNvCxnSpPr>
          <p:nvPr userDrawn="1"/>
        </p:nvCxnSpPr>
        <p:spPr>
          <a:xfrm flipV="1">
            <a:off x="6102657" y="1700808"/>
            <a:ext cx="0" cy="4607917"/>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7"/>
          <p:cNvSpPr>
            <a:spLocks noGrp="1"/>
          </p:cNvSpPr>
          <p:nvPr>
            <p:ph sz="quarter" idx="10" hasCustomPrompt="1"/>
          </p:nvPr>
        </p:nvSpPr>
        <p:spPr>
          <a:xfrm>
            <a:off x="623889" y="1701847"/>
            <a:ext cx="5184080" cy="417507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7"/>
          <p:cNvSpPr>
            <a:spLocks noGrp="1"/>
          </p:cNvSpPr>
          <p:nvPr>
            <p:ph sz="quarter" idx="11" hasCustomPrompt="1"/>
          </p:nvPr>
        </p:nvSpPr>
        <p:spPr>
          <a:xfrm>
            <a:off x="6400215" y="1701847"/>
            <a:ext cx="5167898" cy="417507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47640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7529" y="365125"/>
            <a:ext cx="10950256" cy="1335683"/>
          </a:xfrm>
          <a:prstGeom prst="rect">
            <a:avLst/>
          </a:prstGeom>
        </p:spPr>
        <p:txBody>
          <a:bodyPr vert="horz" lIns="0" tIns="0" rIns="0" bIns="0" rtlCol="0" anchor="ctr">
            <a:normAutofit/>
          </a:bodyPr>
          <a:lstStyle/>
          <a:p>
            <a:r>
              <a:rPr lang="sv-SE" dirty="0"/>
              <a:t>En rubrik som får plats på två rader</a:t>
            </a:r>
          </a:p>
        </p:txBody>
      </p:sp>
      <p:sp>
        <p:nvSpPr>
          <p:cNvPr id="3" name="Platshållare för text 2"/>
          <p:cNvSpPr>
            <a:spLocks noGrp="1"/>
          </p:cNvSpPr>
          <p:nvPr>
            <p:ph type="body" idx="1"/>
          </p:nvPr>
        </p:nvSpPr>
        <p:spPr>
          <a:xfrm>
            <a:off x="627529" y="1700809"/>
            <a:ext cx="10950256" cy="4176116"/>
          </a:xfrm>
          <a:prstGeom prst="rect">
            <a:avLst/>
          </a:prstGeom>
        </p:spPr>
        <p:txBody>
          <a:bodyPr vert="horz" lIns="91440" tIns="45720" rIns="91440" bIns="45720" rtlCol="0">
            <a:norm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8605349"/>
      </p:ext>
    </p:extLst>
  </p:cSld>
  <p:clrMap bg1="lt1" tx1="dk1" bg2="lt2" tx2="dk2" accent1="accent1" accent2="accent2" accent3="accent3" accent4="accent4" accent5="accent5" accent6="accent6" hlink="hlink" folHlink="folHlink"/>
  <p:sldLayoutIdLst>
    <p:sldLayoutId id="2147483686" r:id="rId1"/>
    <p:sldLayoutId id="2147483651" r:id="rId2"/>
    <p:sldLayoutId id="2147483689" r:id="rId3"/>
    <p:sldLayoutId id="2147483654" r:id="rId4"/>
    <p:sldLayoutId id="2147483650" r:id="rId5"/>
    <p:sldLayoutId id="2147483669" r:id="rId6"/>
    <p:sldLayoutId id="2147483653" r:id="rId7"/>
    <p:sldLayoutId id="2147483660" r:id="rId8"/>
    <p:sldLayoutId id="2147483652" r:id="rId9"/>
    <p:sldLayoutId id="2147483670" r:id="rId10"/>
    <p:sldLayoutId id="2147483668" r:id="rId11"/>
    <p:sldLayoutId id="2147483672" r:id="rId12"/>
    <p:sldLayoutId id="2147483659" r:id="rId13"/>
    <p:sldLayoutId id="2147483657" r:id="rId14"/>
    <p:sldLayoutId id="2147483658" r:id="rId15"/>
    <p:sldLayoutId id="2147483661" r:id="rId16"/>
    <p:sldLayoutId id="2147483665" r:id="rId17"/>
    <p:sldLayoutId id="2147483667" r:id="rId18"/>
    <p:sldLayoutId id="2147483690" r:id="rId19"/>
    <p:sldLayoutId id="2147483691" r:id="rId20"/>
    <p:sldLayoutId id="2147483692" r:id="rId21"/>
    <p:sldLayoutId id="2147483693" r:id="rId22"/>
    <p:sldLayoutId id="2147483694" r:id="rId23"/>
    <p:sldLayoutId id="2147483695" r:id="rId24"/>
    <p:sldLayoutId id="2147483679" r:id="rId25"/>
    <p:sldLayoutId id="2147483696" r:id="rId26"/>
    <p:sldLayoutId id="2147483697" r:id="rId27"/>
    <p:sldLayoutId id="2147483664" r:id="rId2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000" b="1"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orient="horz" pos="3974" userDrawn="1">
          <p15:clr>
            <a:srgbClr val="F26B43"/>
          </p15:clr>
        </p15:guide>
        <p15:guide id="3" userDrawn="1">
          <p15:clr>
            <a:srgbClr val="F26B43"/>
          </p15:clr>
        </p15:guide>
        <p15:guide id="4" pos="7680" userDrawn="1">
          <p15:clr>
            <a:srgbClr val="F26B43"/>
          </p15:clr>
        </p15:guide>
        <p15:guide id="5" orient="horz" pos="2160" userDrawn="1">
          <p15:clr>
            <a:srgbClr val="F26B43"/>
          </p15:clr>
        </p15:guide>
        <p15:guide id="6" orient="horz" pos="4320" userDrawn="1">
          <p15:clr>
            <a:srgbClr val="F26B43"/>
          </p15:clr>
        </p15:guide>
        <p15:guide id="7" orient="horz" pos="3702" userDrawn="1">
          <p15:clr>
            <a:srgbClr val="F26B43"/>
          </p15:clr>
        </p15:guide>
        <p15:guide id="8" pos="3840" userDrawn="1">
          <p15:clr>
            <a:srgbClr val="F26B43"/>
          </p15:clr>
        </p15:guide>
        <p15:guide id="9" pos="393" userDrawn="1">
          <p15:clr>
            <a:srgbClr val="F26B43"/>
          </p15:clr>
        </p15:guide>
        <p15:guide id="10" pos="72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F3300B-A9FA-856D-E576-5FE307188820}"/>
              </a:ext>
            </a:extLst>
          </p:cNvPr>
          <p:cNvSpPr>
            <a:spLocks noGrp="1"/>
          </p:cNvSpPr>
          <p:nvPr>
            <p:ph type="ctrTitle"/>
          </p:nvPr>
        </p:nvSpPr>
        <p:spPr/>
        <p:txBody>
          <a:bodyPr/>
          <a:lstStyle/>
          <a:p>
            <a:r>
              <a:rPr lang="sv-SE" dirty="0"/>
              <a:t>Tjänstepension från din statliga anställning</a:t>
            </a:r>
          </a:p>
        </p:txBody>
      </p:sp>
      <p:sp>
        <p:nvSpPr>
          <p:cNvPr id="3" name="Underrubrik 2">
            <a:extLst>
              <a:ext uri="{FF2B5EF4-FFF2-40B4-BE49-F238E27FC236}">
                <a16:creationId xmlns:a16="http://schemas.microsoft.com/office/drawing/2014/main" id="{96EC826C-1C36-6C54-9AC5-C5DAFBD1A90F}"/>
              </a:ext>
            </a:extLst>
          </p:cNvPr>
          <p:cNvSpPr>
            <a:spLocks noGrp="1"/>
          </p:cNvSpPr>
          <p:nvPr>
            <p:ph type="subTitle" idx="1"/>
          </p:nvPr>
        </p:nvSpPr>
        <p:spPr/>
        <p:txBody>
          <a:bodyPr/>
          <a:lstStyle/>
          <a:p>
            <a:r>
              <a:rPr lang="sv-SE" dirty="0"/>
              <a:t>– enligt tjänstepensionsavtalet PA 16</a:t>
            </a:r>
          </a:p>
        </p:txBody>
      </p:sp>
      <p:sp>
        <p:nvSpPr>
          <p:cNvPr id="5" name="textruta 4">
            <a:extLst>
              <a:ext uri="{FF2B5EF4-FFF2-40B4-BE49-F238E27FC236}">
                <a16:creationId xmlns:a16="http://schemas.microsoft.com/office/drawing/2014/main" id="{871FDF08-324E-E7A5-7612-E2839EB43A0B}"/>
              </a:ext>
            </a:extLst>
          </p:cNvPr>
          <p:cNvSpPr txBox="1"/>
          <p:nvPr/>
        </p:nvSpPr>
        <p:spPr>
          <a:xfrm>
            <a:off x="623888" y="6165304"/>
            <a:ext cx="1583680" cy="153888"/>
          </a:xfrm>
          <a:prstGeom prst="rect">
            <a:avLst/>
          </a:prstGeom>
          <a:noFill/>
        </p:spPr>
        <p:txBody>
          <a:bodyPr wrap="square" lIns="0" tIns="0" rIns="0" bIns="0" rtlCol="0">
            <a:spAutoFit/>
          </a:bodyPr>
          <a:lstStyle/>
          <a:p>
            <a:fld id="{DBB2D3D2-F776-4563-97E2-A4BD1CF500E5}" type="datetime1">
              <a:rPr lang="sv-SE" sz="1000" smtClean="0">
                <a:solidFill>
                  <a:schemeClr val="bg1"/>
                </a:solidFill>
              </a:rPr>
              <a:t>2026-03-16</a:t>
            </a:fld>
            <a:endParaRPr lang="sv-SE" sz="1000" dirty="0">
              <a:solidFill>
                <a:schemeClr val="bg1"/>
              </a:solidFill>
            </a:endParaRPr>
          </a:p>
        </p:txBody>
      </p:sp>
    </p:spTree>
    <p:extLst>
      <p:ext uri="{BB962C8B-B14F-4D97-AF65-F5344CB8AC3E}">
        <p14:creationId xmlns:p14="http://schemas.microsoft.com/office/powerpoint/2010/main" val="179273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 23">
            <a:extLst>
              <a:ext uri="{C183D7F6-B498-43B3-948B-1728B52AA6E4}">
                <adec:decorative xmlns:adec="http://schemas.microsoft.com/office/drawing/2017/decorative" val="1"/>
              </a:ext>
            </a:extLst>
          </p:cNvPr>
          <p:cNvSpPr/>
          <p:nvPr/>
        </p:nvSpPr>
        <p:spPr>
          <a:xfrm>
            <a:off x="7921369" y="589782"/>
            <a:ext cx="3820398" cy="38203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800" b="1">
                <a:solidFill>
                  <a:srgbClr val="FFFFFF"/>
                </a:solidFill>
                <a:ea typeface="+mj-ea"/>
                <a:cs typeface="+mj-cs"/>
              </a:rPr>
              <a:t>Varje dag påverkar </a:t>
            </a:r>
            <a:br>
              <a:rPr lang="sv-SE" sz="2800" b="1">
                <a:solidFill>
                  <a:srgbClr val="FFFFFF"/>
                </a:solidFill>
                <a:ea typeface="+mj-ea"/>
                <a:cs typeface="+mj-cs"/>
              </a:rPr>
            </a:br>
            <a:r>
              <a:rPr lang="sv-SE" sz="2800" b="1">
                <a:solidFill>
                  <a:srgbClr val="FFFFFF"/>
                </a:solidFill>
                <a:ea typeface="+mj-ea"/>
                <a:cs typeface="+mj-cs"/>
              </a:rPr>
              <a:t>din pension!</a:t>
            </a:r>
            <a:endParaRPr lang="sv-SE" sz="2800" b="1" dirty="0"/>
          </a:p>
        </p:txBody>
      </p:sp>
      <p:pic>
        <p:nvPicPr>
          <p:cNvPr id="5" name="Bildobjekt 4" descr="Kvinna som berättar om pensionen och har en pekpinne i handen. Bilden visar också ett blädderblock med pensionspyramid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792" y="0"/>
            <a:ext cx="12189631" cy="6858000"/>
          </a:xfrm>
          <a:prstGeom prst="rect">
            <a:avLst/>
          </a:prstGeom>
        </p:spPr>
      </p:pic>
    </p:spTree>
    <p:extLst>
      <p:ext uri="{BB962C8B-B14F-4D97-AF65-F5344CB8AC3E}">
        <p14:creationId xmlns:p14="http://schemas.microsoft.com/office/powerpoint/2010/main" val="3910534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Mer lön ger mer tjänstepension</a:t>
            </a:r>
          </a:p>
        </p:txBody>
      </p:sp>
      <p:pic>
        <p:nvPicPr>
          <p:cNvPr id="2" name="Bildobjekt 1" descr="Kvinna som sitter vid ett skrivbord och har en spargris framför sig. Hon lägger en peng i spargris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713560"/>
            <a:ext cx="10074075" cy="5667768"/>
          </a:xfrm>
          <a:prstGeom prst="rect">
            <a:avLst/>
          </a:prstGeom>
        </p:spPr>
      </p:pic>
      <p:sp>
        <p:nvSpPr>
          <p:cNvPr id="6" name="Rektangel 5"/>
          <p:cNvSpPr/>
          <p:nvPr/>
        </p:nvSpPr>
        <p:spPr>
          <a:xfrm>
            <a:off x="623888" y="1720677"/>
            <a:ext cx="4175968" cy="1194512"/>
          </a:xfrm>
          <a:prstGeom prst="rect">
            <a:avLst/>
          </a:prstGeom>
          <a:solidFill>
            <a:srgbClr val="E5EFF0"/>
          </a:solidFill>
        </p:spPr>
        <p:txBody>
          <a:bodyPr wrap="square" lIns="180000" tIns="180000" rIns="180000" bIns="180000">
            <a:spAutoFit/>
          </a:bodyPr>
          <a:lstStyle/>
          <a:p>
            <a:r>
              <a:rPr lang="sv-SE" altLang="sv-SE" b="1" dirty="0"/>
              <a:t>Hur mycket </a:t>
            </a:r>
            <a:r>
              <a:rPr lang="sv-SE" altLang="sv-SE" dirty="0"/>
              <a:t>du får i tjänstepension beror bland annat på hur mycket du tjänar.</a:t>
            </a:r>
          </a:p>
        </p:txBody>
      </p:sp>
      <p:sp>
        <p:nvSpPr>
          <p:cNvPr id="7" name="Rektangel 6"/>
          <p:cNvSpPr/>
          <p:nvPr/>
        </p:nvSpPr>
        <p:spPr>
          <a:xfrm>
            <a:off x="623889" y="3140968"/>
            <a:ext cx="4175967" cy="1194512"/>
          </a:xfrm>
          <a:prstGeom prst="rect">
            <a:avLst/>
          </a:prstGeom>
          <a:solidFill>
            <a:srgbClr val="E5EFF0"/>
          </a:solidFill>
        </p:spPr>
        <p:txBody>
          <a:bodyPr wrap="square" lIns="180000" tIns="180000" rIns="180000" bIns="180000">
            <a:spAutoFit/>
          </a:bodyPr>
          <a:lstStyle/>
          <a:p>
            <a:r>
              <a:rPr lang="sv-SE" altLang="sv-SE" b="1" dirty="0"/>
              <a:t>När du börjar att arbeta </a:t>
            </a:r>
            <a:r>
              <a:rPr lang="sv-SE" altLang="sv-SE" dirty="0"/>
              <a:t>spelar också roll för hur mycket du tjänar under hela ditt arbetsliv.</a:t>
            </a:r>
          </a:p>
        </p:txBody>
      </p:sp>
    </p:spTree>
    <p:extLst>
      <p:ext uri="{BB962C8B-B14F-4D97-AF65-F5344CB8AC3E}">
        <p14:creationId xmlns:p14="http://schemas.microsoft.com/office/powerpoint/2010/main" val="3152283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ltLang="sv-SE" dirty="0"/>
              <a:t>Att tänka på om du har familj eller inte</a:t>
            </a:r>
            <a:endParaRPr lang="sv-SE" dirty="0"/>
          </a:p>
        </p:txBody>
      </p:sp>
      <p:pic>
        <p:nvPicPr>
          <p:cNvPr id="2" name="Bildobjekt 1" descr="Två män som håller varandras händer och står framför ett hus med stak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2599490"/>
            <a:ext cx="8325682" cy="4684105"/>
          </a:xfrm>
          <a:prstGeom prst="rect">
            <a:avLst/>
          </a:prstGeom>
        </p:spPr>
      </p:pic>
      <p:sp>
        <p:nvSpPr>
          <p:cNvPr id="8" name="Rektangel 7"/>
          <p:cNvSpPr/>
          <p:nvPr/>
        </p:nvSpPr>
        <p:spPr>
          <a:xfrm>
            <a:off x="623888" y="1700213"/>
            <a:ext cx="5256088" cy="1471511"/>
          </a:xfrm>
          <a:prstGeom prst="rect">
            <a:avLst/>
          </a:prstGeom>
          <a:solidFill>
            <a:srgbClr val="E5EFF0"/>
          </a:solidFill>
        </p:spPr>
        <p:txBody>
          <a:bodyPr wrap="square" lIns="180000" tIns="180000" rIns="180000" bIns="180000">
            <a:spAutoFit/>
          </a:bodyPr>
          <a:lstStyle/>
          <a:p>
            <a:r>
              <a:rPr lang="sv-SE" altLang="sv-SE" b="1" dirty="0"/>
              <a:t>Har du familj? </a:t>
            </a:r>
            <a:r>
              <a:rPr lang="sv-SE" altLang="sv-SE" dirty="0"/>
              <a:t>Så länge du arbetar statligt ingår en tjänstegrupplivförsäkring och en efterlevandepension. Det är pengar som din familj kan få om du dör.</a:t>
            </a:r>
          </a:p>
        </p:txBody>
      </p:sp>
      <p:sp>
        <p:nvSpPr>
          <p:cNvPr id="9" name="Rektangel 8"/>
          <p:cNvSpPr/>
          <p:nvPr/>
        </p:nvSpPr>
        <p:spPr>
          <a:xfrm>
            <a:off x="623888" y="3429000"/>
            <a:ext cx="5256088" cy="2025509"/>
          </a:xfrm>
          <a:prstGeom prst="rect">
            <a:avLst/>
          </a:prstGeom>
          <a:solidFill>
            <a:srgbClr val="E5EFF0"/>
          </a:solidFill>
        </p:spPr>
        <p:txBody>
          <a:bodyPr wrap="square" lIns="180000" tIns="180000" rIns="180000" bIns="180000">
            <a:spAutoFit/>
          </a:bodyPr>
          <a:lstStyle/>
          <a:p>
            <a:r>
              <a:rPr lang="sv-SE" altLang="sv-SE" dirty="0"/>
              <a:t>Du kan också ha återbetalningsskydd på din </a:t>
            </a:r>
            <a:br>
              <a:rPr lang="sv-SE" altLang="sv-SE" dirty="0"/>
            </a:br>
            <a:r>
              <a:rPr lang="sv-SE" altLang="sv-SE" dirty="0"/>
              <a:t>tjänstepension som då blir något lägre. </a:t>
            </a:r>
          </a:p>
          <a:p>
            <a:r>
              <a:rPr lang="sv-SE" altLang="sv-SE" b="1" dirty="0"/>
              <a:t>Lever du ensam och inte har några barn? </a:t>
            </a:r>
            <a:br>
              <a:rPr lang="sv-SE" altLang="sv-SE" b="1" dirty="0"/>
            </a:br>
            <a:r>
              <a:rPr lang="sv-SE" altLang="sv-SE" dirty="0"/>
              <a:t>Då behöver du kanske inget återbetalnings-skydd eftersom ingen kan ta del av de pengarna.</a:t>
            </a:r>
          </a:p>
        </p:txBody>
      </p:sp>
    </p:spTree>
    <p:extLst>
      <p:ext uri="{BB962C8B-B14F-4D97-AF65-F5344CB8AC3E}">
        <p14:creationId xmlns:p14="http://schemas.microsoft.com/office/powerpoint/2010/main" val="676896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ltLang="sv-SE" dirty="0"/>
              <a:t>Vad händer om du blir sjuk?</a:t>
            </a:r>
            <a:endParaRPr lang="sv-SE" dirty="0"/>
          </a:p>
        </p:txBody>
      </p:sp>
      <p:pic>
        <p:nvPicPr>
          <p:cNvPr id="4" name="Bildobjekt 3" descr="Kvinna som arbetar i vården står vid en säng där en man ligger nerbädda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377" y="1192820"/>
            <a:ext cx="8325682" cy="4684105"/>
          </a:xfrm>
          <a:prstGeom prst="rect">
            <a:avLst/>
          </a:prstGeom>
        </p:spPr>
      </p:pic>
      <p:sp>
        <p:nvSpPr>
          <p:cNvPr id="8" name="Rektangel 7"/>
          <p:cNvSpPr/>
          <p:nvPr/>
        </p:nvSpPr>
        <p:spPr>
          <a:xfrm>
            <a:off x="623888" y="1700808"/>
            <a:ext cx="4968056" cy="1194512"/>
          </a:xfrm>
          <a:prstGeom prst="rect">
            <a:avLst/>
          </a:prstGeom>
          <a:solidFill>
            <a:srgbClr val="E5EFF0"/>
          </a:solidFill>
        </p:spPr>
        <p:txBody>
          <a:bodyPr wrap="square" lIns="180000" tIns="180000" rIns="180000" bIns="180000">
            <a:spAutoFit/>
          </a:bodyPr>
          <a:lstStyle/>
          <a:p>
            <a:pPr>
              <a:spcBef>
                <a:spcPct val="0"/>
              </a:spcBef>
            </a:pPr>
            <a:r>
              <a:rPr lang="sv-SE" altLang="sv-SE" dirty="0"/>
              <a:t>Får du sjukpenning från Försäkringskassan betalar din arbetsgivare in till din tjänstepension som vanligt.</a:t>
            </a:r>
            <a:endParaRPr lang="sv-SE" altLang="sv-SE" b="1" dirty="0"/>
          </a:p>
        </p:txBody>
      </p:sp>
      <p:sp>
        <p:nvSpPr>
          <p:cNvPr id="9" name="Rektangel 8"/>
          <p:cNvSpPr/>
          <p:nvPr/>
        </p:nvSpPr>
        <p:spPr>
          <a:xfrm>
            <a:off x="623888" y="3140968"/>
            <a:ext cx="4968056" cy="1748510"/>
          </a:xfrm>
          <a:prstGeom prst="rect">
            <a:avLst/>
          </a:prstGeom>
          <a:solidFill>
            <a:srgbClr val="E5EFF0"/>
          </a:solidFill>
        </p:spPr>
        <p:txBody>
          <a:bodyPr wrap="square" lIns="180000" tIns="180000" rIns="180000" bIns="180000">
            <a:spAutoFit/>
          </a:bodyPr>
          <a:lstStyle/>
          <a:p>
            <a:r>
              <a:rPr lang="sv-SE" altLang="sv-SE" b="1" dirty="0"/>
              <a:t>Om du blir sjuk en längre tid</a:t>
            </a:r>
            <a:r>
              <a:rPr lang="sv-SE" altLang="sv-SE" dirty="0"/>
              <a:t> och får </a:t>
            </a:r>
            <a:br>
              <a:rPr lang="sv-SE" altLang="sv-SE" dirty="0"/>
            </a:br>
            <a:r>
              <a:rPr lang="sv-SE" altLang="sv-SE" dirty="0"/>
              <a:t>sjuk- eller aktivitetsersättning från Försäkringskassan kan du få sjukpension från SPV. Din arbetsgivare betalar in till din tjänstepension som vanligt.</a:t>
            </a:r>
          </a:p>
        </p:txBody>
      </p:sp>
    </p:spTree>
    <p:extLst>
      <p:ext uri="{BB962C8B-B14F-4D97-AF65-F5344CB8AC3E}">
        <p14:creationId xmlns:p14="http://schemas.microsoft.com/office/powerpoint/2010/main" val="389766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Läs på om din pension i tid!</a:t>
            </a:r>
          </a:p>
        </p:txBody>
      </p:sp>
      <p:pic>
        <p:nvPicPr>
          <p:cNvPr id="10" name="Bildobjekt 9" descr="Kvinna som står vid ett skrivbord och tittar på en surfplatt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88" y="2753544"/>
            <a:ext cx="7295395" cy="4104456"/>
          </a:xfrm>
          <a:prstGeom prst="rect">
            <a:avLst/>
          </a:prstGeom>
        </p:spPr>
      </p:pic>
      <p:sp>
        <p:nvSpPr>
          <p:cNvPr id="9" name="Rektangel 8"/>
          <p:cNvSpPr/>
          <p:nvPr/>
        </p:nvSpPr>
        <p:spPr>
          <a:xfrm>
            <a:off x="623888" y="1700213"/>
            <a:ext cx="4968056" cy="2542913"/>
          </a:xfrm>
          <a:prstGeom prst="rect">
            <a:avLst/>
          </a:prstGeom>
          <a:solidFill>
            <a:srgbClr val="E5EFF0"/>
          </a:solidFill>
        </p:spPr>
        <p:txBody>
          <a:bodyPr wrap="square" lIns="360000" tIns="360000" rIns="360000" bIns="360000">
            <a:spAutoFit/>
          </a:bodyPr>
          <a:lstStyle/>
          <a:p>
            <a:pPr marL="285750" indent="-285750">
              <a:spcBef>
                <a:spcPts val="600"/>
              </a:spcBef>
              <a:buFont typeface="Arial" panose="020B0604020202020204" pitchFamily="34" charset="0"/>
              <a:buChar char="•"/>
            </a:pPr>
            <a:r>
              <a:rPr lang="sv-SE" altLang="sv-SE" b="1" dirty="0"/>
              <a:t>Delarna i din tjänstepension </a:t>
            </a:r>
            <a:r>
              <a:rPr lang="sv-SE" altLang="sv-SE" dirty="0"/>
              <a:t>fungerar lite olika. </a:t>
            </a:r>
          </a:p>
          <a:p>
            <a:pPr marL="285750" indent="-285750">
              <a:spcBef>
                <a:spcPts val="600"/>
              </a:spcBef>
              <a:buFont typeface="Arial" panose="020B0604020202020204" pitchFamily="34" charset="0"/>
              <a:buChar char="•"/>
            </a:pPr>
            <a:r>
              <a:rPr lang="sv-SE" altLang="sv-SE" dirty="0"/>
              <a:t>Kolla </a:t>
            </a:r>
            <a:r>
              <a:rPr lang="sv-SE" altLang="sv-SE" b="1" dirty="0"/>
              <a:t>vilka händelser som påverkar pensionen</a:t>
            </a:r>
            <a:r>
              <a:rPr lang="sv-SE" altLang="sv-SE" dirty="0"/>
              <a:t>. </a:t>
            </a:r>
          </a:p>
          <a:p>
            <a:pPr marL="285750" indent="-285750">
              <a:spcBef>
                <a:spcPts val="600"/>
              </a:spcBef>
              <a:buFont typeface="Arial" panose="020B0604020202020204" pitchFamily="34" charset="0"/>
              <a:buChar char="•"/>
            </a:pPr>
            <a:r>
              <a:rPr lang="sv-SE" altLang="sv-SE" dirty="0"/>
              <a:t>Då kan du ta </a:t>
            </a:r>
            <a:r>
              <a:rPr lang="sv-SE" altLang="sv-SE" b="1" dirty="0"/>
              <a:t>medvetna beslut </a:t>
            </a:r>
            <a:r>
              <a:rPr lang="sv-SE" altLang="sv-SE" dirty="0"/>
              <a:t>i god tid.</a:t>
            </a:r>
          </a:p>
        </p:txBody>
      </p:sp>
    </p:spTree>
    <p:extLst>
      <p:ext uri="{BB962C8B-B14F-4D97-AF65-F5344CB8AC3E}">
        <p14:creationId xmlns:p14="http://schemas.microsoft.com/office/powerpoint/2010/main" val="232288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060DC6-31A3-53A3-E506-308B28559DD7}"/>
              </a:ext>
            </a:extLst>
          </p:cNvPr>
          <p:cNvSpPr>
            <a:spLocks noGrp="1"/>
          </p:cNvSpPr>
          <p:nvPr>
            <p:ph type="title"/>
          </p:nvPr>
        </p:nvSpPr>
        <p:spPr/>
        <p:txBody>
          <a:bodyPr/>
          <a:lstStyle/>
          <a:p>
            <a:r>
              <a:rPr lang="sv-SE" dirty="0"/>
              <a:t>Om du vill arbeta mindre </a:t>
            </a:r>
            <a:br>
              <a:rPr lang="sv-SE" dirty="0"/>
            </a:br>
            <a:r>
              <a:rPr lang="sv-SE" dirty="0"/>
              <a:t>innan din pensionering</a:t>
            </a:r>
          </a:p>
        </p:txBody>
      </p:sp>
      <p:sp>
        <p:nvSpPr>
          <p:cNvPr id="3" name="Platshållare för text 2">
            <a:extLst>
              <a:ext uri="{FF2B5EF4-FFF2-40B4-BE49-F238E27FC236}">
                <a16:creationId xmlns:a16="http://schemas.microsoft.com/office/drawing/2014/main" id="{37F7EA2A-7A20-C4E3-9A31-5379F0BF0CA4}"/>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481107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Olika regler beroende på när du är född</a:t>
            </a:r>
          </a:p>
        </p:txBody>
      </p:sp>
      <p:sp>
        <p:nvSpPr>
          <p:cNvPr id="5" name="Rektangel 4"/>
          <p:cNvSpPr/>
          <p:nvPr/>
        </p:nvSpPr>
        <p:spPr>
          <a:xfrm>
            <a:off x="551384" y="2010358"/>
            <a:ext cx="3568606" cy="461665"/>
          </a:xfrm>
          <a:prstGeom prst="rect">
            <a:avLst/>
          </a:prstGeom>
        </p:spPr>
        <p:txBody>
          <a:bodyPr wrap="none">
            <a:spAutoFit/>
          </a:bodyPr>
          <a:lstStyle/>
          <a:p>
            <a:pPr>
              <a:defRPr/>
            </a:pPr>
            <a:r>
              <a:rPr lang="sv-SE" sz="2400" b="1" dirty="0"/>
              <a:t>Är du född före 1966… </a:t>
            </a:r>
          </a:p>
        </p:txBody>
      </p:sp>
      <p:cxnSp>
        <p:nvCxnSpPr>
          <p:cNvPr id="6" name="Rak koppling 5">
            <a:extLst>
              <a:ext uri="{C183D7F6-B498-43B3-948B-1728B52AA6E4}">
                <adec:decorative xmlns:adec="http://schemas.microsoft.com/office/drawing/2017/decorative" val="1"/>
              </a:ext>
            </a:extLst>
          </p:cNvPr>
          <p:cNvCxnSpPr>
            <a:cxnSpLocks/>
          </p:cNvCxnSpPr>
          <p:nvPr/>
        </p:nvCxnSpPr>
        <p:spPr>
          <a:xfrm>
            <a:off x="6102657" y="1700808"/>
            <a:ext cx="0" cy="4176117"/>
          </a:xfrm>
          <a:prstGeom prst="line">
            <a:avLst/>
          </a:prstGeom>
          <a:ln w="101600">
            <a:solidFill>
              <a:srgbClr val="E5EFF0"/>
            </a:solidFill>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627529" y="2597800"/>
            <a:ext cx="4977729" cy="1194512"/>
          </a:xfrm>
          <a:prstGeom prst="rect">
            <a:avLst/>
          </a:prstGeom>
          <a:solidFill>
            <a:srgbClr val="E5EFF0"/>
          </a:solidFill>
        </p:spPr>
        <p:txBody>
          <a:bodyPr wrap="square" lIns="180000" tIns="180000" rIns="180000" bIns="180000">
            <a:spAutoFit/>
          </a:bodyPr>
          <a:lstStyle/>
          <a:p>
            <a:pPr>
              <a:defRPr/>
            </a:pPr>
            <a:r>
              <a:rPr lang="sv-SE" dirty="0"/>
              <a:t>…kan du få delpension från 61 år (arbetsgivaren beslutar och står för kostnaden)</a:t>
            </a:r>
          </a:p>
        </p:txBody>
      </p:sp>
      <p:sp>
        <p:nvSpPr>
          <p:cNvPr id="13" name="Rektangel 12"/>
          <p:cNvSpPr/>
          <p:nvPr/>
        </p:nvSpPr>
        <p:spPr>
          <a:xfrm>
            <a:off x="627529" y="3918089"/>
            <a:ext cx="4977730" cy="997792"/>
          </a:xfrm>
          <a:prstGeom prst="rect">
            <a:avLst/>
          </a:prstGeom>
          <a:solidFill>
            <a:srgbClr val="E5EFF0"/>
          </a:solidFill>
        </p:spPr>
        <p:txBody>
          <a:bodyPr wrap="square" lIns="180000" tIns="180000" rIns="180000" bIns="180000">
            <a:spAutoFit/>
          </a:bodyPr>
          <a:lstStyle/>
          <a:p>
            <a:pPr>
              <a:lnSpc>
                <a:spcPct val="120000"/>
              </a:lnSpc>
              <a:defRPr/>
            </a:pPr>
            <a:r>
              <a:rPr lang="sv-SE" dirty="0"/>
              <a:t>…kan du minska din arbetstid med högst 50 procent</a:t>
            </a:r>
          </a:p>
        </p:txBody>
      </p:sp>
      <p:sp>
        <p:nvSpPr>
          <p:cNvPr id="14" name="Rektangel 13"/>
          <p:cNvSpPr/>
          <p:nvPr/>
        </p:nvSpPr>
        <p:spPr>
          <a:xfrm>
            <a:off x="6524149" y="2010358"/>
            <a:ext cx="4698722" cy="461665"/>
          </a:xfrm>
          <a:prstGeom prst="rect">
            <a:avLst/>
          </a:prstGeom>
        </p:spPr>
        <p:txBody>
          <a:bodyPr wrap="none">
            <a:spAutoFit/>
          </a:bodyPr>
          <a:lstStyle/>
          <a:p>
            <a:pPr>
              <a:defRPr/>
            </a:pPr>
            <a:r>
              <a:rPr lang="sv-SE" sz="2400" b="1" dirty="0"/>
              <a:t>Är du född 1966 eller senare… </a:t>
            </a:r>
          </a:p>
        </p:txBody>
      </p:sp>
      <p:sp>
        <p:nvSpPr>
          <p:cNvPr id="15" name="Rektangel 14"/>
          <p:cNvSpPr/>
          <p:nvPr/>
        </p:nvSpPr>
        <p:spPr>
          <a:xfrm>
            <a:off x="6600057" y="2597800"/>
            <a:ext cx="4968056" cy="1194512"/>
          </a:xfrm>
          <a:prstGeom prst="rect">
            <a:avLst/>
          </a:prstGeom>
          <a:solidFill>
            <a:srgbClr val="E5EFF0"/>
          </a:solidFill>
        </p:spPr>
        <p:txBody>
          <a:bodyPr wrap="square" lIns="180000" tIns="180000" rIns="180000" bIns="180000">
            <a:noAutofit/>
          </a:bodyPr>
          <a:lstStyle/>
          <a:p>
            <a:pPr>
              <a:defRPr/>
            </a:pPr>
            <a:r>
              <a:rPr lang="sv-SE" dirty="0"/>
              <a:t>…kan du ta ut Kåpan Flex från 63 år </a:t>
            </a:r>
            <a:br>
              <a:rPr lang="sv-SE" dirty="0"/>
            </a:br>
            <a:r>
              <a:rPr lang="sv-SE" dirty="0"/>
              <a:t>(under minst ett år)</a:t>
            </a:r>
          </a:p>
        </p:txBody>
      </p:sp>
      <p:sp>
        <p:nvSpPr>
          <p:cNvPr id="21" name="Rektangel 20"/>
          <p:cNvSpPr/>
          <p:nvPr/>
        </p:nvSpPr>
        <p:spPr>
          <a:xfrm>
            <a:off x="6600056" y="3918089"/>
            <a:ext cx="4968057" cy="997792"/>
          </a:xfrm>
          <a:prstGeom prst="rect">
            <a:avLst/>
          </a:prstGeom>
          <a:solidFill>
            <a:srgbClr val="E5EFF0"/>
          </a:solidFill>
        </p:spPr>
        <p:txBody>
          <a:bodyPr wrap="square" lIns="180000" tIns="180000" rIns="180000" bIns="180000">
            <a:spAutoFit/>
          </a:bodyPr>
          <a:lstStyle/>
          <a:p>
            <a:pPr>
              <a:lnSpc>
                <a:spcPct val="120000"/>
              </a:lnSpc>
              <a:defRPr/>
            </a:pPr>
            <a:r>
              <a:rPr lang="sv-SE" dirty="0"/>
              <a:t>…kan du minska din arbetstid efter överenskommelse med din arbetsgivare</a:t>
            </a:r>
          </a:p>
        </p:txBody>
      </p:sp>
    </p:spTree>
    <p:extLst>
      <p:ext uri="{BB962C8B-B14F-4D97-AF65-F5344CB8AC3E}">
        <p14:creationId xmlns:p14="http://schemas.microsoft.com/office/powerpoint/2010/main" val="198422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animBg="1"/>
      <p:bldP spid="14" grpId="0"/>
      <p:bldP spid="15"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060DC6-31A3-53A3-E506-308B28559DD7}"/>
              </a:ext>
            </a:extLst>
          </p:cNvPr>
          <p:cNvSpPr>
            <a:spLocks noGrp="1"/>
          </p:cNvSpPr>
          <p:nvPr>
            <p:ph type="title"/>
          </p:nvPr>
        </p:nvSpPr>
        <p:spPr/>
        <p:txBody>
          <a:bodyPr/>
          <a:lstStyle/>
          <a:p>
            <a:r>
              <a:rPr lang="sv-SE" dirty="0"/>
              <a:t>Om du behöver mer information</a:t>
            </a:r>
          </a:p>
        </p:txBody>
      </p:sp>
      <p:sp>
        <p:nvSpPr>
          <p:cNvPr id="3" name="Platshållare för text 2">
            <a:extLst>
              <a:ext uri="{FF2B5EF4-FFF2-40B4-BE49-F238E27FC236}">
                <a16:creationId xmlns:a16="http://schemas.microsoft.com/office/drawing/2014/main" id="{37F7EA2A-7A20-C4E3-9A31-5379F0BF0CA4}"/>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688723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C183D7F6-B498-43B3-948B-1728B52AA6E4}">
                <adec:decorative xmlns:adec="http://schemas.microsoft.com/office/drawing/2017/decorative" val="1"/>
              </a:ext>
            </a:extLst>
          </p:cNvPr>
          <p:cNvSpPr/>
          <p:nvPr/>
        </p:nvSpPr>
        <p:spPr>
          <a:xfrm>
            <a:off x="6744071" y="1117658"/>
            <a:ext cx="4831621" cy="48316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800" b="1" dirty="0">
                <a:solidFill>
                  <a:schemeClr val="bg1"/>
                </a:solidFill>
              </a:rPr>
              <a:t>Logga in på spv.se för att se din egen tjänstepension</a:t>
            </a:r>
            <a:endParaRPr lang="sv-SE" sz="2800" b="1" dirty="0"/>
          </a:p>
        </p:txBody>
      </p:sp>
      <p:pic>
        <p:nvPicPr>
          <p:cNvPr id="4" name="Bildobjekt 3" descr="En bild som visar Mina sidor på spv.se på telefon, surfplatta och dato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6976" y="1156209"/>
            <a:ext cx="8012250" cy="5152516"/>
          </a:xfrm>
          <a:prstGeom prst="rect">
            <a:avLst/>
          </a:prstGeom>
        </p:spPr>
      </p:pic>
    </p:spTree>
    <p:extLst>
      <p:ext uri="{BB962C8B-B14F-4D97-AF65-F5344CB8AC3E}">
        <p14:creationId xmlns:p14="http://schemas.microsoft.com/office/powerpoint/2010/main" val="3202120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 15"/>
          <p:cNvSpPr/>
          <p:nvPr/>
        </p:nvSpPr>
        <p:spPr>
          <a:xfrm>
            <a:off x="7742059" y="1898769"/>
            <a:ext cx="3820398" cy="3820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Du kan se </a:t>
            </a:r>
            <a:br>
              <a:rPr lang="sv-SE" sz="2400" dirty="0"/>
            </a:br>
            <a:r>
              <a:rPr lang="sv-SE" sz="2400" dirty="0"/>
              <a:t>din totala pension på minPension.se</a:t>
            </a:r>
          </a:p>
        </p:txBody>
      </p:sp>
      <p:sp>
        <p:nvSpPr>
          <p:cNvPr id="2" name="Rubrik 1"/>
          <p:cNvSpPr>
            <a:spLocks noGrp="1"/>
          </p:cNvSpPr>
          <p:nvPr>
            <p:ph type="title"/>
          </p:nvPr>
        </p:nvSpPr>
        <p:spPr/>
        <p:txBody>
          <a:bodyPr/>
          <a:lstStyle/>
          <a:p>
            <a:pPr algn="ctr"/>
            <a:r>
              <a:rPr lang="sv-SE" dirty="0"/>
              <a:t>Tänk på att…</a:t>
            </a:r>
          </a:p>
        </p:txBody>
      </p:sp>
      <p:sp>
        <p:nvSpPr>
          <p:cNvPr id="11" name="Ellips 10"/>
          <p:cNvSpPr/>
          <p:nvPr/>
        </p:nvSpPr>
        <p:spPr>
          <a:xfrm>
            <a:off x="621408" y="1898769"/>
            <a:ext cx="3820398" cy="3820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I din statliga anställning tjänar du in till tjänstepension</a:t>
            </a:r>
          </a:p>
        </p:txBody>
      </p:sp>
      <p:sp>
        <p:nvSpPr>
          <p:cNvPr id="12" name="Ellips 11"/>
          <p:cNvSpPr/>
          <p:nvPr/>
        </p:nvSpPr>
        <p:spPr>
          <a:xfrm>
            <a:off x="4192458" y="1898769"/>
            <a:ext cx="3820398" cy="3820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400" dirty="0"/>
              <a:t>Varje dag påverkar din pension</a:t>
            </a:r>
          </a:p>
        </p:txBody>
      </p:sp>
    </p:spTree>
    <p:extLst>
      <p:ext uri="{BB962C8B-B14F-4D97-AF65-F5344CB8AC3E}">
        <p14:creationId xmlns:p14="http://schemas.microsoft.com/office/powerpoint/2010/main" val="38640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B54EF09-254F-0042-F75A-95BA613CDCB7}"/>
              </a:ext>
            </a:extLst>
          </p:cNvPr>
          <p:cNvSpPr>
            <a:spLocks noGrp="1"/>
          </p:cNvSpPr>
          <p:nvPr>
            <p:ph type="title"/>
          </p:nvPr>
        </p:nvSpPr>
        <p:spPr/>
        <p:txBody>
          <a:bodyPr/>
          <a:lstStyle/>
          <a:p>
            <a:r>
              <a:rPr lang="sv-SE" dirty="0"/>
              <a:t>Pensionen kommer från olika håll</a:t>
            </a:r>
          </a:p>
        </p:txBody>
      </p:sp>
      <p:cxnSp>
        <p:nvCxnSpPr>
          <p:cNvPr id="5" name="Rak koppling 4">
            <a:extLst>
              <a:ext uri="{FF2B5EF4-FFF2-40B4-BE49-F238E27FC236}">
                <a16:creationId xmlns:a16="http://schemas.microsoft.com/office/drawing/2014/main" id="{D2F534E4-922F-2A80-67DF-2837DFA1B65E}"/>
              </a:ext>
            </a:extLst>
          </p:cNvPr>
          <p:cNvCxnSpPr>
            <a:cxnSpLocks/>
            <a:endCxn id="6" idx="1"/>
          </p:cNvCxnSpPr>
          <p:nvPr/>
        </p:nvCxnSpPr>
        <p:spPr>
          <a:xfrm>
            <a:off x="3612286" y="2404168"/>
            <a:ext cx="2673329" cy="1"/>
          </a:xfrm>
          <a:prstGeom prst="line">
            <a:avLst/>
          </a:prstGeom>
          <a:ln w="101600">
            <a:solidFill>
              <a:srgbClr val="247F35"/>
            </a:solidFill>
          </a:ln>
        </p:spPr>
        <p:style>
          <a:lnRef idx="1">
            <a:schemeClr val="accent1"/>
          </a:lnRef>
          <a:fillRef idx="0">
            <a:schemeClr val="accent1"/>
          </a:fillRef>
          <a:effectRef idx="0">
            <a:schemeClr val="accent1"/>
          </a:effectRef>
          <a:fontRef idx="minor">
            <a:schemeClr val="tx1"/>
          </a:fontRef>
        </p:style>
      </p:cxnSp>
      <p:pic>
        <p:nvPicPr>
          <p:cNvPr id="15" name="Bildobjekt 14" descr="Övre delen av pyramiden med grön färg som illustrerar delen för.">
            <a:extLst>
              <a:ext uri="{FF2B5EF4-FFF2-40B4-BE49-F238E27FC236}">
                <a16:creationId xmlns:a16="http://schemas.microsoft.com/office/drawing/2014/main" id="{185DA978-82DA-87C3-A7D5-F80F222C0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231" y="1929302"/>
            <a:ext cx="1245051" cy="808305"/>
          </a:xfrm>
          <a:prstGeom prst="rect">
            <a:avLst/>
          </a:prstGeom>
        </p:spPr>
      </p:pic>
      <p:sp>
        <p:nvSpPr>
          <p:cNvPr id="6" name="Rektangel med rundade hörn 12">
            <a:extLst>
              <a:ext uri="{FF2B5EF4-FFF2-40B4-BE49-F238E27FC236}">
                <a16:creationId xmlns:a16="http://schemas.microsoft.com/office/drawing/2014/main" id="{EF7F95ED-A1C6-3CFB-9EE8-062A8D07A350}"/>
              </a:ext>
              <a:ext uri="{C183D7F6-B498-43B3-948B-1728B52AA6E4}">
                <adec:decorative xmlns:adec="http://schemas.microsoft.com/office/drawing/2017/decorative" val="1"/>
              </a:ext>
            </a:extLst>
          </p:cNvPr>
          <p:cNvSpPr/>
          <p:nvPr/>
        </p:nvSpPr>
        <p:spPr>
          <a:xfrm>
            <a:off x="6285615" y="2029278"/>
            <a:ext cx="2664296" cy="749781"/>
          </a:xfrm>
          <a:prstGeom prst="roundRect">
            <a:avLst>
              <a:gd name="adj" fmla="val 50000"/>
            </a:avLst>
          </a:prstGeom>
          <a:solidFill>
            <a:srgbClr val="247F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000" dirty="0">
                <a:latin typeface="+mj-lt"/>
              </a:rPr>
              <a:t>Eget sparande</a:t>
            </a:r>
          </a:p>
        </p:txBody>
      </p:sp>
      <p:cxnSp>
        <p:nvCxnSpPr>
          <p:cNvPr id="7" name="Rak koppling 6">
            <a:extLst>
              <a:ext uri="{FF2B5EF4-FFF2-40B4-BE49-F238E27FC236}">
                <a16:creationId xmlns:a16="http://schemas.microsoft.com/office/drawing/2014/main" id="{7ED78A0B-2DBE-2C28-0AD7-CFED91F94453}"/>
              </a:ext>
            </a:extLst>
          </p:cNvPr>
          <p:cNvCxnSpPr>
            <a:cxnSpLocks/>
            <a:endCxn id="8" idx="1"/>
          </p:cNvCxnSpPr>
          <p:nvPr/>
        </p:nvCxnSpPr>
        <p:spPr>
          <a:xfrm>
            <a:off x="3287688" y="3538671"/>
            <a:ext cx="3304231" cy="1"/>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Bildobjekt 15" descr="Mellersta delen av pyramiden med mörkblå färg som illustrerar delen för ">
            <a:extLst>
              <a:ext uri="{FF2B5EF4-FFF2-40B4-BE49-F238E27FC236}">
                <a16:creationId xmlns:a16="http://schemas.microsoft.com/office/drawing/2014/main" id="{E4D02727-B61C-FF52-8D7C-5188872C6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816" y="3011509"/>
            <a:ext cx="2763883" cy="1049493"/>
          </a:xfrm>
          <a:prstGeom prst="rect">
            <a:avLst/>
          </a:prstGeom>
        </p:spPr>
      </p:pic>
      <p:sp>
        <p:nvSpPr>
          <p:cNvPr id="8" name="Rektangel med rundade hörn 13">
            <a:extLst>
              <a:ext uri="{FF2B5EF4-FFF2-40B4-BE49-F238E27FC236}">
                <a16:creationId xmlns:a16="http://schemas.microsoft.com/office/drawing/2014/main" id="{3AF9E7D3-CA45-C5AE-2C10-C1DC3D2C04B9}"/>
              </a:ext>
              <a:ext uri="{C183D7F6-B498-43B3-948B-1728B52AA6E4}">
                <adec:decorative xmlns:adec="http://schemas.microsoft.com/office/drawing/2017/decorative" val="1"/>
              </a:ext>
            </a:extLst>
          </p:cNvPr>
          <p:cNvSpPr/>
          <p:nvPr/>
        </p:nvSpPr>
        <p:spPr>
          <a:xfrm>
            <a:off x="6591919" y="3163781"/>
            <a:ext cx="2887388" cy="74978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sv-SE" sz="2000" dirty="0">
                <a:solidFill>
                  <a:srgbClr val="FFFFFF"/>
                </a:solidFill>
                <a:latin typeface="+mj-lt"/>
              </a:rPr>
              <a:t>Tjänstepension från </a:t>
            </a:r>
            <a:br>
              <a:rPr lang="sv-SE" sz="2000" dirty="0">
                <a:solidFill>
                  <a:srgbClr val="FFFFFF"/>
                </a:solidFill>
                <a:latin typeface="+mj-lt"/>
              </a:rPr>
            </a:br>
            <a:r>
              <a:rPr lang="sv-SE" sz="2000" dirty="0">
                <a:solidFill>
                  <a:srgbClr val="FFFFFF"/>
                </a:solidFill>
                <a:latin typeface="+mj-lt"/>
              </a:rPr>
              <a:t>statlig anställning</a:t>
            </a:r>
          </a:p>
        </p:txBody>
      </p:sp>
      <p:cxnSp>
        <p:nvCxnSpPr>
          <p:cNvPr id="9" name="Rak koppling 8">
            <a:extLst>
              <a:ext uri="{FF2B5EF4-FFF2-40B4-BE49-F238E27FC236}">
                <a16:creationId xmlns:a16="http://schemas.microsoft.com/office/drawing/2014/main" id="{AE7C101B-9DD2-2E29-5BF1-A64ABBF7E9A4}"/>
              </a:ext>
            </a:extLst>
          </p:cNvPr>
          <p:cNvCxnSpPr>
            <a:cxnSpLocks/>
            <a:endCxn id="10" idx="1"/>
          </p:cNvCxnSpPr>
          <p:nvPr/>
        </p:nvCxnSpPr>
        <p:spPr>
          <a:xfrm>
            <a:off x="4714289" y="4687781"/>
            <a:ext cx="2677855" cy="0"/>
          </a:xfrm>
          <a:prstGeom prst="line">
            <a:avLst/>
          </a:prstGeom>
          <a:ln w="101600">
            <a:solidFill>
              <a:srgbClr val="CC4417"/>
            </a:solidFill>
          </a:ln>
        </p:spPr>
        <p:style>
          <a:lnRef idx="1">
            <a:schemeClr val="accent1"/>
          </a:lnRef>
          <a:fillRef idx="0">
            <a:schemeClr val="accent1"/>
          </a:fillRef>
          <a:effectRef idx="0">
            <a:schemeClr val="accent1"/>
          </a:effectRef>
          <a:fontRef idx="minor">
            <a:schemeClr val="tx1"/>
          </a:fontRef>
        </p:style>
      </p:cxnSp>
      <p:pic>
        <p:nvPicPr>
          <p:cNvPr id="17" name="Bildobjekt 16" descr="Nedre delen av pyramiden med en mörkare orange färg som illustrerar delen för">
            <a:extLst>
              <a:ext uri="{FF2B5EF4-FFF2-40B4-BE49-F238E27FC236}">
                <a16:creationId xmlns:a16="http://schemas.microsoft.com/office/drawing/2014/main" id="{ED6D142A-52E5-CBF6-B2E8-68A3B64B6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215" y="4293269"/>
            <a:ext cx="4269677" cy="2020764"/>
          </a:xfrm>
          <a:prstGeom prst="rect">
            <a:avLst/>
          </a:prstGeom>
        </p:spPr>
      </p:pic>
      <p:pic>
        <p:nvPicPr>
          <p:cNvPr id="18" name="Bildobjekt 17">
            <a:extLst>
              <a:ext uri="{FF2B5EF4-FFF2-40B4-BE49-F238E27FC236}">
                <a16:creationId xmlns:a16="http://schemas.microsoft.com/office/drawing/2014/main" id="{398541C3-4A85-D1AD-7687-D29D703F22B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6819" y="4288393"/>
            <a:ext cx="1903429" cy="2020764"/>
          </a:xfrm>
          <a:prstGeom prst="rect">
            <a:avLst/>
          </a:prstGeom>
        </p:spPr>
      </p:pic>
      <p:sp>
        <p:nvSpPr>
          <p:cNvPr id="10" name="Rektangel med rundade hörn 14">
            <a:extLst>
              <a:ext uri="{FF2B5EF4-FFF2-40B4-BE49-F238E27FC236}">
                <a16:creationId xmlns:a16="http://schemas.microsoft.com/office/drawing/2014/main" id="{BD71D6A8-A622-B811-AAFC-DD057225782F}"/>
              </a:ext>
              <a:ext uri="{C183D7F6-B498-43B3-948B-1728B52AA6E4}">
                <adec:decorative xmlns:adec="http://schemas.microsoft.com/office/drawing/2017/decorative" val="1"/>
              </a:ext>
            </a:extLst>
          </p:cNvPr>
          <p:cNvSpPr/>
          <p:nvPr/>
        </p:nvSpPr>
        <p:spPr>
          <a:xfrm>
            <a:off x="7392144" y="4312890"/>
            <a:ext cx="2664296" cy="749781"/>
          </a:xfrm>
          <a:prstGeom prst="roundRect">
            <a:avLst>
              <a:gd name="adj" fmla="val 50000"/>
            </a:avLst>
          </a:prstGeom>
          <a:solidFill>
            <a:srgbClr val="CC44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2000" dirty="0">
                <a:latin typeface="+mj-lt"/>
              </a:rPr>
              <a:t>Allmän pension</a:t>
            </a:r>
          </a:p>
        </p:txBody>
      </p:sp>
      <p:sp>
        <p:nvSpPr>
          <p:cNvPr id="11" name="Rektangel 10">
            <a:extLst>
              <a:ext uri="{FF2B5EF4-FFF2-40B4-BE49-F238E27FC236}">
                <a16:creationId xmlns:a16="http://schemas.microsoft.com/office/drawing/2014/main" id="{0C7FD916-6A77-E587-7039-A2A045A7C574}"/>
              </a:ext>
              <a:ext uri="{C183D7F6-B498-43B3-948B-1728B52AA6E4}">
                <adec:decorative xmlns:adec="http://schemas.microsoft.com/office/drawing/2017/decorative" val="1"/>
              </a:ext>
            </a:extLst>
          </p:cNvPr>
          <p:cNvSpPr/>
          <p:nvPr/>
        </p:nvSpPr>
        <p:spPr>
          <a:xfrm>
            <a:off x="8176793" y="5406065"/>
            <a:ext cx="1800493" cy="369332"/>
          </a:xfrm>
          <a:prstGeom prst="rect">
            <a:avLst/>
          </a:prstGeom>
        </p:spPr>
        <p:txBody>
          <a:bodyPr wrap="none">
            <a:spAutoFit/>
          </a:bodyPr>
          <a:lstStyle/>
          <a:p>
            <a:r>
              <a:rPr lang="sv-SE" dirty="0">
                <a:solidFill>
                  <a:srgbClr val="C45933"/>
                </a:solidFill>
                <a:latin typeface="+mj-lt"/>
              </a:rPr>
              <a:t>Inkomstpension</a:t>
            </a:r>
          </a:p>
        </p:txBody>
      </p:sp>
      <p:sp>
        <p:nvSpPr>
          <p:cNvPr id="12" name="Rektangel 11">
            <a:extLst>
              <a:ext uri="{FF2B5EF4-FFF2-40B4-BE49-F238E27FC236}">
                <a16:creationId xmlns:a16="http://schemas.microsoft.com/office/drawing/2014/main" id="{703C847E-C07B-D16F-138E-8DE87DCE5B16}"/>
              </a:ext>
              <a:ext uri="{C183D7F6-B498-43B3-948B-1728B52AA6E4}">
                <adec:decorative xmlns:adec="http://schemas.microsoft.com/office/drawing/2017/decorative" val="1"/>
              </a:ext>
            </a:extLst>
          </p:cNvPr>
          <p:cNvSpPr/>
          <p:nvPr/>
        </p:nvSpPr>
        <p:spPr>
          <a:xfrm>
            <a:off x="8176793" y="5916475"/>
            <a:ext cx="1723549" cy="369332"/>
          </a:xfrm>
          <a:prstGeom prst="rect">
            <a:avLst/>
          </a:prstGeom>
        </p:spPr>
        <p:txBody>
          <a:bodyPr wrap="none">
            <a:spAutoFit/>
          </a:bodyPr>
          <a:lstStyle/>
          <a:p>
            <a:r>
              <a:rPr lang="sv-SE" dirty="0">
                <a:solidFill>
                  <a:srgbClr val="F49F46"/>
                </a:solidFill>
                <a:latin typeface="+mj-lt"/>
              </a:rPr>
              <a:t>Premiepension</a:t>
            </a:r>
          </a:p>
        </p:txBody>
      </p:sp>
      <p:sp>
        <p:nvSpPr>
          <p:cNvPr id="13" name="Rektangel med rundade hörn 14">
            <a:extLst>
              <a:ext uri="{FF2B5EF4-FFF2-40B4-BE49-F238E27FC236}">
                <a16:creationId xmlns:a16="http://schemas.microsoft.com/office/drawing/2014/main" id="{305867CE-B5B5-9E0D-8406-C4223DBF3CD5}"/>
              </a:ext>
              <a:ext uri="{C183D7F6-B498-43B3-948B-1728B52AA6E4}">
                <adec:decorative xmlns:adec="http://schemas.microsoft.com/office/drawing/2017/decorative" val="1"/>
              </a:ext>
            </a:extLst>
          </p:cNvPr>
          <p:cNvSpPr/>
          <p:nvPr/>
        </p:nvSpPr>
        <p:spPr>
          <a:xfrm>
            <a:off x="7723025" y="5409990"/>
            <a:ext cx="313660" cy="313660"/>
          </a:xfrm>
          <a:prstGeom prst="ellipse">
            <a:avLst/>
          </a:prstGeom>
          <a:solidFill>
            <a:srgbClr val="CC44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2000" dirty="0">
              <a:latin typeface="+mj-lt"/>
            </a:endParaRPr>
          </a:p>
        </p:txBody>
      </p:sp>
      <p:sp>
        <p:nvSpPr>
          <p:cNvPr id="14" name="Ellips 13">
            <a:extLst>
              <a:ext uri="{FF2B5EF4-FFF2-40B4-BE49-F238E27FC236}">
                <a16:creationId xmlns:a16="http://schemas.microsoft.com/office/drawing/2014/main" id="{70EF6FA4-21C9-C5D6-65EF-3BB0F88AEE9E}"/>
              </a:ext>
              <a:ext uri="{C183D7F6-B498-43B3-948B-1728B52AA6E4}">
                <adec:decorative xmlns:adec="http://schemas.microsoft.com/office/drawing/2017/decorative" val="1"/>
              </a:ext>
            </a:extLst>
          </p:cNvPr>
          <p:cNvSpPr/>
          <p:nvPr/>
        </p:nvSpPr>
        <p:spPr>
          <a:xfrm>
            <a:off x="7722974" y="5949971"/>
            <a:ext cx="312639" cy="312639"/>
          </a:xfrm>
          <a:prstGeom prst="ellipse">
            <a:avLst/>
          </a:prstGeom>
          <a:solidFill>
            <a:srgbClr val="E4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genda Light"/>
              <a:ea typeface="+mn-ea"/>
              <a:cs typeface="+mn-cs"/>
            </a:endParaRPr>
          </a:p>
        </p:txBody>
      </p:sp>
    </p:spTree>
    <p:extLst>
      <p:ext uri="{BB962C8B-B14F-4D97-AF65-F5344CB8AC3E}">
        <p14:creationId xmlns:p14="http://schemas.microsoft.com/office/powerpoint/2010/main" val="126891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accel="50000" decel="5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accel="50000" decel="5000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accel="50000" decel="5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49" presetClass="entr" presetSubtype="0" decel="100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 calcmode="lin" valueType="num">
                                      <p:cBhvr>
                                        <p:cTn id="35" dur="500" fill="hold"/>
                                        <p:tgtEl>
                                          <p:spTgt spid="14"/>
                                        </p:tgtEl>
                                        <p:attrNameLst>
                                          <p:attrName>style.rotation</p:attrName>
                                        </p:attrNameLst>
                                      </p:cBhvr>
                                      <p:tavLst>
                                        <p:tav tm="0">
                                          <p:val>
                                            <p:fltVal val="360"/>
                                          </p:val>
                                        </p:tav>
                                        <p:tav tm="100000">
                                          <p:val>
                                            <p:fltVal val="0"/>
                                          </p:val>
                                        </p:tav>
                                      </p:tavLst>
                                    </p:anim>
                                    <p:animEffect transition="in" filter="fade">
                                      <p:cBhvr>
                                        <p:cTn id="36" dur="500"/>
                                        <p:tgtEl>
                                          <p:spTgt spid="14"/>
                                        </p:tgtEl>
                                      </p:cBhvr>
                                    </p:animEffect>
                                  </p:childTnLst>
                                </p:cTn>
                              </p:par>
                              <p:par>
                                <p:cTn id="37" presetID="49" presetClass="entr" presetSubtype="0" decel="100000" fill="hold" grpId="0" nodeType="withEffect">
                                  <p:stCondLst>
                                    <p:cond delay="15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childTnLst>
                          </p:cTn>
                        </p:par>
                        <p:par>
                          <p:cTn id="43" fill="hold">
                            <p:stCondLst>
                              <p:cond delay="1650"/>
                            </p:stCondLst>
                            <p:childTnLst>
                              <p:par>
                                <p:cTn id="44" presetID="2" presetClass="entr" presetSubtype="8" accel="50000" decel="5000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2150"/>
                            </p:stCondLst>
                            <p:childTnLst>
                              <p:par>
                                <p:cTn id="49" presetID="2" presetClass="entr" presetSubtype="2" accel="50000" decel="5000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2" accel="50000" decel="5000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1+#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par>
                          <p:cTn id="57" fill="hold">
                            <p:stCondLst>
                              <p:cond delay="2650"/>
                            </p:stCondLst>
                            <p:childTnLst>
                              <p:par>
                                <p:cTn id="58" presetID="2" presetClass="entr" presetSubtype="8" accel="50000" decel="50000"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ppt_y"/>
                                          </p:val>
                                        </p:tav>
                                        <p:tav tm="100000">
                                          <p:val>
                                            <p:strVal val="#ppt_y"/>
                                          </p:val>
                                        </p:tav>
                                      </p:tavLst>
                                    </p:anim>
                                  </p:childTnLst>
                                </p:cTn>
                              </p:par>
                            </p:childTnLst>
                          </p:cTn>
                        </p:par>
                        <p:par>
                          <p:cTn id="62" fill="hold">
                            <p:stCondLst>
                              <p:cond delay="3150"/>
                            </p:stCondLst>
                            <p:childTnLst>
                              <p:par>
                                <p:cTn id="63" presetID="2" presetClass="entr" presetSubtype="2" accel="50000" decel="50000"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1+#ppt_w/2"/>
                                          </p:val>
                                        </p:tav>
                                        <p:tav tm="100000">
                                          <p:val>
                                            <p:strVal val="#ppt_x"/>
                                          </p:val>
                                        </p:tav>
                                      </p:tavLst>
                                    </p:anim>
                                    <p:anim calcmode="lin" valueType="num">
                                      <p:cBhvr additive="base">
                                        <p:cTn id="66" dur="500" fill="hold"/>
                                        <p:tgtEl>
                                          <p:spTgt spid="5"/>
                                        </p:tgtEl>
                                        <p:attrNameLst>
                                          <p:attrName>ppt_y</p:attrName>
                                        </p:attrNameLst>
                                      </p:cBhvr>
                                      <p:tavLst>
                                        <p:tav tm="0">
                                          <p:val>
                                            <p:strVal val="#ppt_y"/>
                                          </p:val>
                                        </p:tav>
                                        <p:tav tm="100000">
                                          <p:val>
                                            <p:strVal val="#ppt_y"/>
                                          </p:val>
                                        </p:tav>
                                      </p:tavLst>
                                    </p:anim>
                                  </p:childTnLst>
                                </p:cTn>
                              </p:par>
                              <p:par>
                                <p:cTn id="67" presetID="2" presetClass="entr" presetSubtype="2" accel="50000" decel="5000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1+#ppt_w/2"/>
                                          </p:val>
                                        </p:tav>
                                        <p:tav tm="100000">
                                          <p:val>
                                            <p:strVal val="#ppt_x"/>
                                          </p:val>
                                        </p:tav>
                                      </p:tavLst>
                                    </p:anim>
                                    <p:anim calcmode="lin" valueType="num">
                                      <p:cBhvr additive="base">
                                        <p:cTn id="7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p:bldP spid="12" grpId="0"/>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707543A-8EDE-DF9B-207A-8010F20BD5B1}"/>
              </a:ext>
            </a:extLst>
          </p:cNvPr>
          <p:cNvSpPr>
            <a:spLocks noGrp="1"/>
          </p:cNvSpPr>
          <p:nvPr>
            <p:ph type="title"/>
          </p:nvPr>
        </p:nvSpPr>
        <p:spPr/>
        <p:txBody>
          <a:bodyPr/>
          <a:lstStyle/>
          <a:p>
            <a:r>
              <a:rPr lang="sv-SE" dirty="0"/>
              <a:t>Du har en allmän pension från </a:t>
            </a:r>
            <a:br>
              <a:rPr lang="sv-SE" dirty="0"/>
            </a:br>
            <a:r>
              <a:rPr lang="sv-SE" dirty="0"/>
              <a:t>alla dina anställningar</a:t>
            </a:r>
          </a:p>
        </p:txBody>
      </p:sp>
      <p:sp>
        <p:nvSpPr>
          <p:cNvPr id="20" name="Platshållare för innehåll 19">
            <a:extLst>
              <a:ext uri="{FF2B5EF4-FFF2-40B4-BE49-F238E27FC236}">
                <a16:creationId xmlns:a16="http://schemas.microsoft.com/office/drawing/2014/main" id="{8FA16E3C-460F-DB6A-FB25-BFB28601CCB7}"/>
              </a:ext>
            </a:extLst>
          </p:cNvPr>
          <p:cNvSpPr>
            <a:spLocks noGrp="1"/>
          </p:cNvSpPr>
          <p:nvPr>
            <p:ph sz="quarter" idx="10"/>
          </p:nvPr>
        </p:nvSpPr>
        <p:spPr>
          <a:xfrm>
            <a:off x="623889" y="1701847"/>
            <a:ext cx="5544120" cy="4175078"/>
          </a:xfrm>
        </p:spPr>
        <p:txBody>
          <a:bodyPr/>
          <a:lstStyle/>
          <a:p>
            <a:pPr marL="361950" indent="-361950">
              <a:spcAft>
                <a:spcPts val="1200"/>
              </a:spcAft>
              <a:buClr>
                <a:schemeClr val="accent2"/>
              </a:buClr>
              <a:buSzPct val="120000"/>
            </a:pPr>
            <a:r>
              <a:rPr lang="sv-SE" altLang="sv-SE" b="1" dirty="0"/>
              <a:t>Jobbar</a:t>
            </a:r>
            <a:r>
              <a:rPr lang="sv-SE" altLang="sv-SE" dirty="0"/>
              <a:t> du och </a:t>
            </a:r>
            <a:r>
              <a:rPr lang="sv-SE" altLang="sv-SE" b="1" dirty="0"/>
              <a:t>betalar</a:t>
            </a:r>
            <a:r>
              <a:rPr lang="sv-SE" altLang="sv-SE" dirty="0"/>
              <a:t> skatt </a:t>
            </a:r>
            <a:r>
              <a:rPr lang="sv-SE" altLang="sv-SE" b="1" dirty="0"/>
              <a:t>sparar</a:t>
            </a:r>
            <a:r>
              <a:rPr lang="sv-SE" altLang="sv-SE" dirty="0"/>
              <a:t> du redan in till din framtida </a:t>
            </a:r>
            <a:r>
              <a:rPr lang="sv-SE" altLang="sv-SE" b="1" dirty="0"/>
              <a:t>pension</a:t>
            </a:r>
            <a:r>
              <a:rPr lang="sv-SE" altLang="sv-SE" dirty="0"/>
              <a:t> </a:t>
            </a:r>
          </a:p>
          <a:p>
            <a:pPr marL="361950" indent="-361950">
              <a:spcAft>
                <a:spcPts val="1200"/>
              </a:spcAft>
              <a:buClr>
                <a:schemeClr val="accent2"/>
              </a:buClr>
              <a:buSzPct val="120000"/>
            </a:pPr>
            <a:r>
              <a:rPr lang="sv-SE" altLang="sv-SE" dirty="0"/>
              <a:t>Det är </a:t>
            </a:r>
            <a:r>
              <a:rPr lang="sv-SE" altLang="sv-SE" b="1" dirty="0"/>
              <a:t>Pensionsmyndigheten</a:t>
            </a:r>
            <a:r>
              <a:rPr lang="sv-SE" altLang="sv-SE" dirty="0"/>
              <a:t> som ansvarar för din allmänna pension</a:t>
            </a:r>
          </a:p>
          <a:p>
            <a:endParaRPr lang="sv-SE" dirty="0"/>
          </a:p>
          <a:p>
            <a:endParaRPr lang="sv-SE" dirty="0"/>
          </a:p>
        </p:txBody>
      </p:sp>
      <p:pic>
        <p:nvPicPr>
          <p:cNvPr id="19" name="Bildobjekt 18" descr="Bild på hela pensioinspyramiden, med delen för eget sparande och tjänstepension från statlig anställning utgråat och den nedre delen för allmänpension i orange färg.">
            <a:extLst>
              <a:ext uri="{FF2B5EF4-FFF2-40B4-BE49-F238E27FC236}">
                <a16:creationId xmlns:a16="http://schemas.microsoft.com/office/drawing/2014/main" id="{CDFD22AD-947A-4D52-06C2-2849879CC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500" y="1700808"/>
            <a:ext cx="5008902" cy="4188693"/>
          </a:xfrm>
          <a:prstGeom prst="rect">
            <a:avLst/>
          </a:prstGeom>
        </p:spPr>
      </p:pic>
    </p:spTree>
    <p:extLst>
      <p:ext uri="{BB962C8B-B14F-4D97-AF65-F5344CB8AC3E}">
        <p14:creationId xmlns:p14="http://schemas.microsoft.com/office/powerpoint/2010/main" val="141219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ubrik 40">
            <a:extLst>
              <a:ext uri="{FF2B5EF4-FFF2-40B4-BE49-F238E27FC236}">
                <a16:creationId xmlns:a16="http://schemas.microsoft.com/office/drawing/2014/main" id="{222E78DF-BC2E-A019-96B9-1A00F0D88550}"/>
              </a:ext>
            </a:extLst>
          </p:cNvPr>
          <p:cNvSpPr>
            <a:spLocks noGrp="1"/>
          </p:cNvSpPr>
          <p:nvPr>
            <p:ph type="title"/>
          </p:nvPr>
        </p:nvSpPr>
        <p:spPr/>
        <p:txBody>
          <a:bodyPr/>
          <a:lstStyle/>
          <a:p>
            <a:pPr algn="ctr"/>
            <a:r>
              <a:rPr lang="sv-SE" dirty="0"/>
              <a:t>Du kan också ha olika tjänstepensioner</a:t>
            </a:r>
          </a:p>
        </p:txBody>
      </p:sp>
      <p:pic>
        <p:nvPicPr>
          <p:cNvPr id="13" name="Bildobjekt 12" descr="Nedre delen av pyramiden utgråad som illustrerar delen för allmän pension.">
            <a:extLst>
              <a:ext uri="{FF2B5EF4-FFF2-40B4-BE49-F238E27FC236}">
                <a16:creationId xmlns:a16="http://schemas.microsoft.com/office/drawing/2014/main" id="{34E8057B-2E46-67C1-8E92-4266039D5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084" y="4700092"/>
            <a:ext cx="3561830" cy="1380209"/>
          </a:xfrm>
          <a:prstGeom prst="rect">
            <a:avLst/>
          </a:prstGeom>
        </p:spPr>
      </p:pic>
      <p:pic>
        <p:nvPicPr>
          <p:cNvPr id="14" name="Bildobjekt 13" descr="Övre delen av pyramiden utgråad som illustrerar delen för eget sparande.">
            <a:extLst>
              <a:ext uri="{FF2B5EF4-FFF2-40B4-BE49-F238E27FC236}">
                <a16:creationId xmlns:a16="http://schemas.microsoft.com/office/drawing/2014/main" id="{D6656E16-F5DA-B9E3-A988-63263FD5E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806" y="1700213"/>
            <a:ext cx="850386" cy="552084"/>
          </a:xfrm>
          <a:prstGeom prst="rect">
            <a:avLst/>
          </a:prstGeom>
        </p:spPr>
      </p:pic>
      <p:grpSp>
        <p:nvGrpSpPr>
          <p:cNvPr id="15" name="Grupp 14">
            <a:extLst>
              <a:ext uri="{FF2B5EF4-FFF2-40B4-BE49-F238E27FC236}">
                <a16:creationId xmlns:a16="http://schemas.microsoft.com/office/drawing/2014/main" id="{82F0881E-B503-11C9-85FB-CD2D12449DF1}"/>
              </a:ext>
            </a:extLst>
          </p:cNvPr>
          <p:cNvGrpSpPr/>
          <p:nvPr/>
        </p:nvGrpSpPr>
        <p:grpSpPr>
          <a:xfrm>
            <a:off x="3431704" y="2448429"/>
            <a:ext cx="1421333" cy="1961142"/>
            <a:chOff x="2268775" y="1444053"/>
            <a:chExt cx="2080973" cy="2871309"/>
          </a:xfrm>
        </p:grpSpPr>
        <p:pic>
          <p:nvPicPr>
            <p:cNvPr id="16" name="Bildobjekt 15" descr="Mellersta delen av pyramiden med mörkblå färg, nu uppdelad i olika tjänstepensioner. Denna del:">
              <a:extLst>
                <a:ext uri="{FF2B5EF4-FFF2-40B4-BE49-F238E27FC236}">
                  <a16:creationId xmlns:a16="http://schemas.microsoft.com/office/drawing/2014/main" id="{264106FE-63F3-AD70-9A69-877CBB54F2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0883" y="1444053"/>
              <a:ext cx="1878865" cy="2056955"/>
            </a:xfrm>
            <a:prstGeom prst="rect">
              <a:avLst/>
            </a:prstGeom>
          </p:spPr>
        </p:pic>
        <p:sp>
          <p:nvSpPr>
            <p:cNvPr id="17" name="textruta 16">
              <a:extLst>
                <a:ext uri="{FF2B5EF4-FFF2-40B4-BE49-F238E27FC236}">
                  <a16:creationId xmlns:a16="http://schemas.microsoft.com/office/drawing/2014/main" id="{98D0BCB7-BAA4-01E3-9A71-645A31D0CF16}"/>
                </a:ext>
              </a:extLst>
            </p:cNvPr>
            <p:cNvSpPr txBox="1"/>
            <p:nvPr/>
          </p:nvSpPr>
          <p:spPr>
            <a:xfrm>
              <a:off x="2268775" y="3645024"/>
              <a:ext cx="1821802" cy="670338"/>
            </a:xfrm>
            <a:prstGeom prst="rect">
              <a:avLst/>
            </a:prstGeom>
            <a:noFill/>
          </p:spPr>
          <p:txBody>
            <a:bodyPr wrap="square" lIns="0" tIns="0" rIns="0" bIns="0" rtlCol="0">
              <a:spAutoFit/>
            </a:bodyPr>
            <a:lstStyle/>
            <a:p>
              <a:pPr algn="ctr"/>
              <a:r>
                <a:rPr lang="sv-SE" dirty="0">
                  <a:latin typeface="+mj-lt"/>
                </a:rPr>
                <a:t>Kommunalt anställd</a:t>
              </a:r>
            </a:p>
          </p:txBody>
        </p:sp>
      </p:grpSp>
      <p:grpSp>
        <p:nvGrpSpPr>
          <p:cNvPr id="18" name="Grupp 17">
            <a:extLst>
              <a:ext uri="{FF2B5EF4-FFF2-40B4-BE49-F238E27FC236}">
                <a16:creationId xmlns:a16="http://schemas.microsoft.com/office/drawing/2014/main" id="{A97D81E8-A232-7BD2-0E0F-479B4D29EF44}"/>
              </a:ext>
            </a:extLst>
          </p:cNvPr>
          <p:cNvGrpSpPr/>
          <p:nvPr/>
        </p:nvGrpSpPr>
        <p:grpSpPr>
          <a:xfrm>
            <a:off x="4902092" y="2448429"/>
            <a:ext cx="1131195" cy="1961142"/>
            <a:chOff x="4349748" y="1444053"/>
            <a:chExt cx="1656184" cy="2871309"/>
          </a:xfrm>
        </p:grpSpPr>
        <p:pic>
          <p:nvPicPr>
            <p:cNvPr id="21" name="Bildobjekt 20" descr="Mellersta delen av pyramiden med mörkblå färg, nu uppdelad i olika tjänstepensioner. Denna del:">
              <a:extLst>
                <a:ext uri="{FF2B5EF4-FFF2-40B4-BE49-F238E27FC236}">
                  <a16:creationId xmlns:a16="http://schemas.microsoft.com/office/drawing/2014/main" id="{DFF9CA43-C026-B751-73F1-138FA45F53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5215" y="1444053"/>
              <a:ext cx="1237735" cy="2056955"/>
            </a:xfrm>
            <a:prstGeom prst="rect">
              <a:avLst/>
            </a:prstGeom>
          </p:spPr>
        </p:pic>
        <p:sp>
          <p:nvSpPr>
            <p:cNvPr id="22" name="textruta 21">
              <a:extLst>
                <a:ext uri="{FF2B5EF4-FFF2-40B4-BE49-F238E27FC236}">
                  <a16:creationId xmlns:a16="http://schemas.microsoft.com/office/drawing/2014/main" id="{44811E1A-FABF-E69F-3434-96B0D4D7A5E6}"/>
                </a:ext>
              </a:extLst>
            </p:cNvPr>
            <p:cNvSpPr txBox="1"/>
            <p:nvPr/>
          </p:nvSpPr>
          <p:spPr>
            <a:xfrm>
              <a:off x="4349748" y="3645024"/>
              <a:ext cx="1656184" cy="670338"/>
            </a:xfrm>
            <a:prstGeom prst="rect">
              <a:avLst/>
            </a:prstGeom>
            <a:noFill/>
          </p:spPr>
          <p:txBody>
            <a:bodyPr wrap="square" lIns="0" tIns="0" rIns="0" bIns="0" rtlCol="0">
              <a:spAutoFit/>
            </a:bodyPr>
            <a:lstStyle/>
            <a:p>
              <a:pPr algn="ctr"/>
              <a:r>
                <a:rPr lang="sv-SE" dirty="0">
                  <a:latin typeface="+mj-lt"/>
                </a:rPr>
                <a:t>Privat tjänsteman</a:t>
              </a:r>
            </a:p>
          </p:txBody>
        </p:sp>
      </p:grpSp>
      <p:grpSp>
        <p:nvGrpSpPr>
          <p:cNvPr id="23" name="Grupp 22">
            <a:extLst>
              <a:ext uri="{FF2B5EF4-FFF2-40B4-BE49-F238E27FC236}">
                <a16:creationId xmlns:a16="http://schemas.microsoft.com/office/drawing/2014/main" id="{FD136E48-DEC7-DB63-3F72-187FF66B296D}"/>
              </a:ext>
            </a:extLst>
          </p:cNvPr>
          <p:cNvGrpSpPr/>
          <p:nvPr/>
        </p:nvGrpSpPr>
        <p:grpSpPr>
          <a:xfrm>
            <a:off x="6082342" y="2448429"/>
            <a:ext cx="1131195" cy="1961142"/>
            <a:chOff x="6095999" y="1444053"/>
            <a:chExt cx="1656184" cy="2871309"/>
          </a:xfrm>
        </p:grpSpPr>
        <p:pic>
          <p:nvPicPr>
            <p:cNvPr id="24" name="Bildobjekt 23" descr="Mellersta delen av pyramiden med mörkblå färg, nu uppdelad i olika tjänstepensioner. Denna del:">
              <a:extLst>
                <a:ext uri="{FF2B5EF4-FFF2-40B4-BE49-F238E27FC236}">
                  <a16:creationId xmlns:a16="http://schemas.microsoft.com/office/drawing/2014/main" id="{04B2C8B9-1FB5-8880-F2B4-FD660B3C05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8387" y="1444053"/>
              <a:ext cx="1237735" cy="2056955"/>
            </a:xfrm>
            <a:prstGeom prst="rect">
              <a:avLst/>
            </a:prstGeom>
          </p:spPr>
        </p:pic>
        <p:sp>
          <p:nvSpPr>
            <p:cNvPr id="25" name="textruta 24">
              <a:extLst>
                <a:ext uri="{FF2B5EF4-FFF2-40B4-BE49-F238E27FC236}">
                  <a16:creationId xmlns:a16="http://schemas.microsoft.com/office/drawing/2014/main" id="{CC4CE9A5-7B0F-D42F-56A7-C8A98BAE6B44}"/>
                </a:ext>
              </a:extLst>
            </p:cNvPr>
            <p:cNvSpPr txBox="1"/>
            <p:nvPr/>
          </p:nvSpPr>
          <p:spPr>
            <a:xfrm>
              <a:off x="6095999" y="3645024"/>
              <a:ext cx="1656184" cy="670338"/>
            </a:xfrm>
            <a:prstGeom prst="rect">
              <a:avLst/>
            </a:prstGeom>
            <a:noFill/>
          </p:spPr>
          <p:txBody>
            <a:bodyPr wrap="square" lIns="0" tIns="0" rIns="0" bIns="0" rtlCol="0">
              <a:spAutoFit/>
            </a:bodyPr>
            <a:lstStyle/>
            <a:p>
              <a:pPr algn="ctr"/>
              <a:r>
                <a:rPr lang="sv-SE" dirty="0">
                  <a:latin typeface="+mj-lt"/>
                </a:rPr>
                <a:t>Privat </a:t>
              </a:r>
              <a:br>
                <a:rPr lang="sv-SE" dirty="0">
                  <a:latin typeface="+mj-lt"/>
                </a:rPr>
              </a:br>
              <a:r>
                <a:rPr lang="sv-SE" dirty="0">
                  <a:latin typeface="+mj-lt"/>
                </a:rPr>
                <a:t>arbetare</a:t>
              </a:r>
            </a:p>
          </p:txBody>
        </p:sp>
      </p:grpSp>
      <p:grpSp>
        <p:nvGrpSpPr>
          <p:cNvPr id="26" name="Grupp 25">
            <a:extLst>
              <a:ext uri="{FF2B5EF4-FFF2-40B4-BE49-F238E27FC236}">
                <a16:creationId xmlns:a16="http://schemas.microsoft.com/office/drawing/2014/main" id="{12E282BF-D91B-79A4-6BDF-56D614C97BFB}"/>
              </a:ext>
            </a:extLst>
          </p:cNvPr>
          <p:cNvGrpSpPr/>
          <p:nvPr/>
        </p:nvGrpSpPr>
        <p:grpSpPr>
          <a:xfrm>
            <a:off x="7262593" y="2448429"/>
            <a:ext cx="1337405" cy="1961142"/>
            <a:chOff x="7882322" y="1444053"/>
            <a:chExt cx="1958094" cy="2871309"/>
          </a:xfrm>
        </p:grpSpPr>
        <p:pic>
          <p:nvPicPr>
            <p:cNvPr id="27" name="Bildobjekt 26" descr="Mellersta delen av pyramiden med mörkblå färg, nu uppdelad i olika tjänstepensioner. Denna del:">
              <a:extLst>
                <a:ext uri="{FF2B5EF4-FFF2-40B4-BE49-F238E27FC236}">
                  <a16:creationId xmlns:a16="http://schemas.microsoft.com/office/drawing/2014/main" id="{26FF25C8-5B5D-BE6C-A96F-FE1A9223E3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2322" y="1444053"/>
              <a:ext cx="1838795" cy="2056955"/>
            </a:xfrm>
            <a:prstGeom prst="rect">
              <a:avLst/>
            </a:prstGeom>
          </p:spPr>
        </p:pic>
        <p:sp>
          <p:nvSpPr>
            <p:cNvPr id="28" name="textruta 27">
              <a:extLst>
                <a:ext uri="{FF2B5EF4-FFF2-40B4-BE49-F238E27FC236}">
                  <a16:creationId xmlns:a16="http://schemas.microsoft.com/office/drawing/2014/main" id="{03D237DB-256C-35BD-5AB2-6B61C4F472B3}"/>
                </a:ext>
              </a:extLst>
            </p:cNvPr>
            <p:cNvSpPr txBox="1"/>
            <p:nvPr/>
          </p:nvSpPr>
          <p:spPr>
            <a:xfrm>
              <a:off x="8184232" y="3645024"/>
              <a:ext cx="1656184" cy="670338"/>
            </a:xfrm>
            <a:prstGeom prst="rect">
              <a:avLst/>
            </a:prstGeom>
            <a:noFill/>
          </p:spPr>
          <p:txBody>
            <a:bodyPr wrap="square" lIns="0" tIns="0" rIns="0" bIns="0" rtlCol="0">
              <a:spAutoFit/>
            </a:bodyPr>
            <a:lstStyle/>
            <a:p>
              <a:pPr algn="ctr"/>
              <a:r>
                <a:rPr lang="sv-SE" dirty="0">
                  <a:latin typeface="+mj-lt"/>
                </a:rPr>
                <a:t>Statligt</a:t>
              </a:r>
            </a:p>
            <a:p>
              <a:pPr algn="ctr"/>
              <a:r>
                <a:rPr lang="sv-SE" dirty="0">
                  <a:latin typeface="+mj-lt"/>
                </a:rPr>
                <a:t>anställd</a:t>
              </a:r>
            </a:p>
          </p:txBody>
        </p:sp>
      </p:grpSp>
    </p:spTree>
    <p:extLst>
      <p:ext uri="{BB962C8B-B14F-4D97-AF65-F5344CB8AC3E}">
        <p14:creationId xmlns:p14="http://schemas.microsoft.com/office/powerpoint/2010/main" val="2143672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10950256" cy="1335683"/>
          </a:xfrm>
        </p:spPr>
        <p:txBody>
          <a:bodyPr>
            <a:normAutofit/>
          </a:bodyPr>
          <a:lstStyle/>
          <a:p>
            <a:pPr algn="ctr"/>
            <a:r>
              <a:rPr lang="sv-SE" altLang="sv-SE" dirty="0"/>
              <a:t>Som statligt anställd har du </a:t>
            </a:r>
            <a:br>
              <a:rPr lang="sv-SE" altLang="sv-SE" dirty="0"/>
            </a:br>
            <a:r>
              <a:rPr lang="sv-SE" altLang="sv-SE" dirty="0"/>
              <a:t>kollektivavtalad tjänstepension</a:t>
            </a:r>
            <a:endParaRPr lang="sv-SE" dirty="0"/>
          </a:p>
        </p:txBody>
      </p:sp>
      <p:pic>
        <p:nvPicPr>
          <p:cNvPr id="5" name="Bildobjekt 4" descr="Några personer som symboliserar statligt anställd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80" y="1753443"/>
            <a:ext cx="7568802" cy="4258277"/>
          </a:xfrm>
          <a:prstGeom prst="rect">
            <a:avLst/>
          </a:prstGeom>
        </p:spPr>
      </p:pic>
      <p:sp>
        <p:nvSpPr>
          <p:cNvPr id="7" name="Platshållare för innehåll 6">
            <a:extLst>
              <a:ext uri="{FF2B5EF4-FFF2-40B4-BE49-F238E27FC236}">
                <a16:creationId xmlns:a16="http://schemas.microsoft.com/office/drawing/2014/main" id="{0EBFA886-9EB7-4440-A622-12CF8A6FEB73}"/>
              </a:ext>
            </a:extLst>
          </p:cNvPr>
          <p:cNvSpPr>
            <a:spLocks noGrp="1"/>
          </p:cNvSpPr>
          <p:nvPr>
            <p:ph sz="quarter" idx="10"/>
          </p:nvPr>
        </p:nvSpPr>
        <p:spPr>
          <a:xfrm>
            <a:off x="7941647" y="1631303"/>
            <a:ext cx="3365494" cy="3672061"/>
          </a:xfrm>
        </p:spPr>
        <p:txBody>
          <a:bodyPr>
            <a:normAutofit/>
          </a:bodyPr>
          <a:lstStyle/>
          <a:p>
            <a:pPr marL="0" indent="0">
              <a:buNone/>
            </a:pPr>
            <a:endParaRPr lang="sv-SE" b="1" dirty="0">
              <a:solidFill>
                <a:srgbClr val="181818"/>
              </a:solidFill>
            </a:endParaRPr>
          </a:p>
          <a:p>
            <a:pPr marL="0" indent="0">
              <a:spcBef>
                <a:spcPts val="0"/>
              </a:spcBef>
              <a:spcAft>
                <a:spcPts val="600"/>
              </a:spcAft>
              <a:buNone/>
            </a:pPr>
            <a:r>
              <a:rPr lang="sv-SE" b="1" dirty="0">
                <a:solidFill>
                  <a:srgbClr val="181818"/>
                </a:solidFill>
              </a:rPr>
              <a:t>Det ger dig:</a:t>
            </a:r>
          </a:p>
          <a:p>
            <a:pPr marL="544513" indent="-544513">
              <a:spcAft>
                <a:spcPts val="600"/>
              </a:spcAft>
              <a:buClr>
                <a:schemeClr val="bg1"/>
              </a:buClr>
            </a:pPr>
            <a:r>
              <a:rPr lang="sv-SE" sz="2400" dirty="0">
                <a:solidFill>
                  <a:srgbClr val="181818"/>
                </a:solidFill>
              </a:rPr>
              <a:t>Tjänstepension</a:t>
            </a:r>
          </a:p>
          <a:p>
            <a:pPr marL="544513" indent="-544513">
              <a:spcAft>
                <a:spcPts val="600"/>
              </a:spcAft>
              <a:buClr>
                <a:schemeClr val="bg1"/>
              </a:buClr>
            </a:pPr>
            <a:r>
              <a:rPr lang="sv-SE" sz="2400" dirty="0">
                <a:solidFill>
                  <a:srgbClr val="181818"/>
                </a:solidFill>
              </a:rPr>
              <a:t>Sjukpension vid långvarig sjukdom</a:t>
            </a:r>
          </a:p>
          <a:p>
            <a:pPr marL="544513" indent="-544513">
              <a:spcAft>
                <a:spcPts val="600"/>
              </a:spcAft>
              <a:buClr>
                <a:schemeClr val="bg1"/>
              </a:buClr>
            </a:pPr>
            <a:r>
              <a:rPr lang="sv-SE" sz="2400" dirty="0">
                <a:solidFill>
                  <a:srgbClr val="181818"/>
                </a:solidFill>
              </a:rPr>
              <a:t>Pengar till din familj om du dör</a:t>
            </a:r>
            <a:endParaRPr lang="sv-SE" b="1" dirty="0">
              <a:solidFill>
                <a:srgbClr val="181818"/>
              </a:solidFill>
            </a:endParaRPr>
          </a:p>
          <a:p>
            <a:endParaRPr lang="sv-SE" dirty="0"/>
          </a:p>
        </p:txBody>
      </p:sp>
      <p:sp>
        <p:nvSpPr>
          <p:cNvPr id="26" name="Rektangel 25"/>
          <p:cNvSpPr/>
          <p:nvPr/>
        </p:nvSpPr>
        <p:spPr>
          <a:xfrm>
            <a:off x="7320139" y="5013176"/>
            <a:ext cx="4257644" cy="1348401"/>
          </a:xfrm>
          <a:prstGeom prst="rect">
            <a:avLst/>
          </a:prstGeom>
          <a:solidFill>
            <a:srgbClr val="E5EFF0"/>
          </a:solidFill>
        </p:spPr>
        <p:txBody>
          <a:bodyPr wrap="square" lIns="180000" tIns="180000" rIns="180000" bIns="180000">
            <a:spAutoFit/>
          </a:bodyPr>
          <a:lstStyle/>
          <a:p>
            <a:r>
              <a:rPr lang="sv-SE" sz="1600" dirty="0"/>
              <a:t>Din tjänstepensionen har förhandlats fram av de fackliga organisationerna på det statliga området, OFR/S, P, O, </a:t>
            </a:r>
            <a:r>
              <a:rPr lang="sv-SE" sz="1600" dirty="0" err="1"/>
              <a:t>Saco-S</a:t>
            </a:r>
            <a:r>
              <a:rPr lang="sv-SE" sz="1600" dirty="0"/>
              <a:t> och Seko, tillsammans med Arbetsgivarverket.</a:t>
            </a:r>
          </a:p>
        </p:txBody>
      </p:sp>
      <p:cxnSp>
        <p:nvCxnSpPr>
          <p:cNvPr id="23" name="Rak koppling 22">
            <a:extLst>
              <a:ext uri="{C183D7F6-B498-43B3-948B-1728B52AA6E4}">
                <adec:decorative xmlns:adec="http://schemas.microsoft.com/office/drawing/2017/decorative" val="1"/>
              </a:ext>
            </a:extLst>
          </p:cNvPr>
          <p:cNvCxnSpPr>
            <a:cxnSpLocks/>
          </p:cNvCxnSpPr>
          <p:nvPr/>
        </p:nvCxnSpPr>
        <p:spPr>
          <a:xfrm>
            <a:off x="7783588" y="1844824"/>
            <a:ext cx="0" cy="2919230"/>
          </a:xfrm>
          <a:prstGeom prst="line">
            <a:avLst/>
          </a:prstGeom>
          <a:ln w="101600">
            <a:solidFill>
              <a:srgbClr val="E5EFF0"/>
            </a:solidFill>
          </a:ln>
        </p:spPr>
        <p:style>
          <a:lnRef idx="1">
            <a:schemeClr val="accent1"/>
          </a:lnRef>
          <a:fillRef idx="0">
            <a:schemeClr val="accent1"/>
          </a:fillRef>
          <a:effectRef idx="0">
            <a:schemeClr val="accent1"/>
          </a:effectRef>
          <a:fontRef idx="minor">
            <a:schemeClr val="tx1"/>
          </a:fontRef>
        </p:style>
      </p:cxnSp>
      <p:sp>
        <p:nvSpPr>
          <p:cNvPr id="20" name="Ellips 19">
            <a:extLst>
              <a:ext uri="{C183D7F6-B498-43B3-948B-1728B52AA6E4}">
                <adec:decorative xmlns:adec="http://schemas.microsoft.com/office/drawing/2017/decorative" val="1"/>
              </a:ext>
            </a:extLst>
          </p:cNvPr>
          <p:cNvSpPr/>
          <p:nvPr/>
        </p:nvSpPr>
        <p:spPr>
          <a:xfrm>
            <a:off x="8141326" y="4094351"/>
            <a:ext cx="216000" cy="216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8" name="Ellips 27">
            <a:extLst>
              <a:ext uri="{FF2B5EF4-FFF2-40B4-BE49-F238E27FC236}">
                <a16:creationId xmlns:a16="http://schemas.microsoft.com/office/drawing/2014/main" id="{C28C823A-60A2-4C5B-8BB4-C42C173EE0B4}"/>
              </a:ext>
              <a:ext uri="{C183D7F6-B498-43B3-948B-1728B52AA6E4}">
                <adec:decorative xmlns:adec="http://schemas.microsoft.com/office/drawing/2017/decorative" val="1"/>
              </a:ext>
            </a:extLst>
          </p:cNvPr>
          <p:cNvSpPr/>
          <p:nvPr/>
        </p:nvSpPr>
        <p:spPr>
          <a:xfrm>
            <a:off x="8141326" y="3212879"/>
            <a:ext cx="216000" cy="216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4" name="Ellips 23">
            <a:extLst>
              <a:ext uri="{FF2B5EF4-FFF2-40B4-BE49-F238E27FC236}">
                <a16:creationId xmlns:a16="http://schemas.microsoft.com/office/drawing/2014/main" id="{98BCA29E-EA97-480E-BA7B-4ADDD788B1F8}"/>
              </a:ext>
              <a:ext uri="{C183D7F6-B498-43B3-948B-1728B52AA6E4}">
                <adec:decorative xmlns:adec="http://schemas.microsoft.com/office/drawing/2017/decorative" val="1"/>
              </a:ext>
            </a:extLst>
          </p:cNvPr>
          <p:cNvSpPr/>
          <p:nvPr/>
        </p:nvSpPr>
        <p:spPr>
          <a:xfrm>
            <a:off x="8141326" y="2697283"/>
            <a:ext cx="216000" cy="2160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34790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24">
                                            <p:bg/>
                                          </p:spTgt>
                                        </p:tgtEl>
                                        <p:attrNameLst>
                                          <p:attrName>style.visibility</p:attrName>
                                        </p:attrNameLst>
                                      </p:cBhvr>
                                      <p:to>
                                        <p:strVal val="visible"/>
                                      </p:to>
                                    </p:set>
                                    <p:anim calcmode="lin" valueType="num">
                                      <p:cBhvr additive="base">
                                        <p:cTn id="23"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24">
                                            <p:bg/>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nodePh="1">
                                  <p:stCondLst>
                                    <p:cond delay="0"/>
                                  </p:stCondLst>
                                  <p:endCondLst>
                                    <p:cond evt="begin" delay="0">
                                      <p:tn val="25"/>
                                    </p:cond>
                                  </p:endCondLst>
                                  <p:childTnLst>
                                    <p:set>
                                      <p:cBhvr>
                                        <p:cTn id="26" dur="1" fill="hold">
                                          <p:stCondLst>
                                            <p:cond delay="0"/>
                                          </p:stCondLst>
                                        </p:cTn>
                                        <p:tgtEl>
                                          <p:spTgt spid="24">
                                            <p:txEl>
                                              <p:pRg st="0" end="0"/>
                                            </p:txEl>
                                          </p:spTgt>
                                        </p:tgtEl>
                                        <p:attrNameLst>
                                          <p:attrName>style.visibility</p:attrName>
                                        </p:attrNameLst>
                                      </p:cBhvr>
                                      <p:to>
                                        <p:strVal val="visible"/>
                                      </p:to>
                                    </p:set>
                                    <p:anim calcmode="lin" valueType="num">
                                      <p:cBhvr additive="base">
                                        <p:cTn id="2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20">
                                            <p:bg/>
                                          </p:spTgt>
                                        </p:tgtEl>
                                        <p:attrNameLst>
                                          <p:attrName>style.visibility</p:attrName>
                                        </p:attrNameLst>
                                      </p:cBhvr>
                                      <p:to>
                                        <p:strVal val="visible"/>
                                      </p:to>
                                    </p:set>
                                    <p:anim calcmode="lin" valueType="num">
                                      <p:cBhvr additive="base">
                                        <p:cTn id="31"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bg/>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nodePh="1">
                                  <p:stCondLst>
                                    <p:cond delay="0"/>
                                  </p:stCondLst>
                                  <p:endCondLst>
                                    <p:cond evt="begin" delay="0">
                                      <p:tn val="33"/>
                                    </p:cond>
                                  </p:endCondLst>
                                  <p:childTnLst>
                                    <p:set>
                                      <p:cBhvr>
                                        <p:cTn id="34" dur="1" fill="hold">
                                          <p:stCondLst>
                                            <p:cond delay="0"/>
                                          </p:stCondLst>
                                        </p:cTn>
                                        <p:tgtEl>
                                          <p:spTgt spid="20">
                                            <p:txEl>
                                              <p:pRg st="0" end="0"/>
                                            </p:txEl>
                                          </p:spTgt>
                                        </p:tgtEl>
                                        <p:attrNameLst>
                                          <p:attrName>style.visibility</p:attrName>
                                        </p:attrNameLst>
                                      </p:cBhvr>
                                      <p:to>
                                        <p:strVal val="visible"/>
                                      </p:to>
                                    </p:set>
                                    <p:anim calcmode="lin" valueType="num">
                                      <p:cBhvr additive="base">
                                        <p:cTn id="3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28">
                                            <p:bg/>
                                          </p:spTgt>
                                        </p:tgtEl>
                                        <p:attrNameLst>
                                          <p:attrName>style.visibility</p:attrName>
                                        </p:attrNameLst>
                                      </p:cBhvr>
                                      <p:to>
                                        <p:strVal val="visible"/>
                                      </p:to>
                                    </p:set>
                                    <p:anim calcmode="lin" valueType="num">
                                      <p:cBhvr additive="base">
                                        <p:cTn id="39"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28">
                                            <p:bg/>
                                          </p:spTgt>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nodePh="1">
                                  <p:stCondLst>
                                    <p:cond delay="0"/>
                                  </p:stCondLst>
                                  <p:endCondLst>
                                    <p:cond evt="begin" delay="0">
                                      <p:tn val="41"/>
                                    </p:cond>
                                  </p:end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additive="base">
                                        <p:cTn id="4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6" grpId="0" animBg="1"/>
      <p:bldP spid="20" grpId="0" build="p" animBg="1"/>
      <p:bldP spid="28" grpId="0" build="p" animBg="1"/>
      <p:bldP spid="2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dirty="0"/>
              <a:t>Kolla in din tjänstepension på webben!</a:t>
            </a:r>
          </a:p>
        </p:txBody>
      </p:sp>
      <p:sp>
        <p:nvSpPr>
          <p:cNvPr id="7" name="Rektangel 6"/>
          <p:cNvSpPr/>
          <p:nvPr/>
        </p:nvSpPr>
        <p:spPr>
          <a:xfrm>
            <a:off x="627529" y="1600519"/>
            <a:ext cx="6096000" cy="707886"/>
          </a:xfrm>
          <a:prstGeom prst="rect">
            <a:avLst/>
          </a:prstGeom>
        </p:spPr>
        <p:txBody>
          <a:bodyPr>
            <a:spAutoFit/>
          </a:bodyPr>
          <a:lstStyle/>
          <a:p>
            <a:r>
              <a:rPr lang="sv-SE" sz="2000" dirty="0"/>
              <a:t>Vill du på ett enkelt sätt se</a:t>
            </a:r>
            <a:r>
              <a:rPr lang="sv-SE" sz="2000" b="1" dirty="0"/>
              <a:t> helheten i </a:t>
            </a:r>
            <a:r>
              <a:rPr lang="sv-SE" sz="2000" dirty="0"/>
              <a:t>tjänstepensionen från </a:t>
            </a:r>
            <a:r>
              <a:rPr lang="sv-SE" sz="2000" b="1" dirty="0"/>
              <a:t>din statliga anställning? </a:t>
            </a:r>
            <a:endParaRPr lang="sv-SE" sz="2000" dirty="0"/>
          </a:p>
        </p:txBody>
      </p:sp>
      <p:sp>
        <p:nvSpPr>
          <p:cNvPr id="6" name="Ellips 5"/>
          <p:cNvSpPr/>
          <p:nvPr/>
        </p:nvSpPr>
        <p:spPr>
          <a:xfrm>
            <a:off x="7402609" y="1700809"/>
            <a:ext cx="4176116" cy="41761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sv-SE" sz="2000" dirty="0">
                <a:solidFill>
                  <a:schemeClr val="bg1"/>
                </a:solidFill>
              </a:rPr>
              <a:t>Logga in på spv.se och se vilka delar du har, värdet på dem och hur de fungerar.</a:t>
            </a:r>
          </a:p>
          <a:p>
            <a:pPr algn="ctr">
              <a:spcAft>
                <a:spcPts val="600"/>
              </a:spcAft>
            </a:pPr>
            <a:r>
              <a:rPr lang="sv-SE" sz="2000" dirty="0">
                <a:solidFill>
                  <a:schemeClr val="bg1"/>
                </a:solidFill>
              </a:rPr>
              <a:t>Du kan också få en prognos för hela din pension.</a:t>
            </a:r>
          </a:p>
        </p:txBody>
      </p:sp>
      <p:pic>
        <p:nvPicPr>
          <p:cNvPr id="4" name="Bildobjekt 3" descr="En bild som visar Mina sidor på spv.se på telefon, surfplatta och dator.&#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3393" y="2779434"/>
            <a:ext cx="7295860" cy="4691820"/>
          </a:xfrm>
          <a:prstGeom prst="rect">
            <a:avLst/>
          </a:prstGeom>
        </p:spPr>
      </p:pic>
      <p:grpSp>
        <p:nvGrpSpPr>
          <p:cNvPr id="22" name="Grupp 21">
            <a:extLst>
              <a:ext uri="{C183D7F6-B498-43B3-948B-1728B52AA6E4}">
                <adec:decorative xmlns:adec="http://schemas.microsoft.com/office/drawing/2017/decorative" val="1"/>
              </a:ext>
            </a:extLst>
          </p:cNvPr>
          <p:cNvGrpSpPr/>
          <p:nvPr/>
        </p:nvGrpSpPr>
        <p:grpSpPr>
          <a:xfrm rot="10800000">
            <a:off x="6535888" y="3531244"/>
            <a:ext cx="1196723" cy="433798"/>
            <a:chOff x="2742537" y="2630473"/>
            <a:chExt cx="1196723" cy="433798"/>
          </a:xfrm>
        </p:grpSpPr>
        <p:sp>
          <p:nvSpPr>
            <p:cNvPr id="24" name="V-form 23"/>
            <p:cNvSpPr/>
            <p:nvPr/>
          </p:nvSpPr>
          <p:spPr>
            <a:xfrm>
              <a:off x="2742537" y="2630473"/>
              <a:ext cx="776022" cy="433798"/>
            </a:xfrm>
            <a:prstGeom prst="chevron">
              <a:avLst/>
            </a:prstGeom>
            <a:solidFill>
              <a:srgbClr val="9F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sp>
          <p:nvSpPr>
            <p:cNvPr id="25" name="V-form 24"/>
            <p:cNvSpPr/>
            <p:nvPr/>
          </p:nvSpPr>
          <p:spPr>
            <a:xfrm>
              <a:off x="3288563" y="2630473"/>
              <a:ext cx="433798" cy="433798"/>
            </a:xfrm>
            <a:prstGeom prst="chevron">
              <a:avLst/>
            </a:prstGeom>
            <a:solidFill>
              <a:srgbClr val="CF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sp>
          <p:nvSpPr>
            <p:cNvPr id="27" name="V-form 26"/>
            <p:cNvSpPr/>
            <p:nvPr/>
          </p:nvSpPr>
          <p:spPr>
            <a:xfrm>
              <a:off x="3505462" y="2630473"/>
              <a:ext cx="433798" cy="433798"/>
            </a:xfrm>
            <a:prstGeom prst="chevron">
              <a:avLst/>
            </a:prstGeom>
            <a:solidFill>
              <a:srgbClr val="E5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181818"/>
                </a:solidFill>
                <a:effectLst/>
                <a:uLnTx/>
                <a:uFillTx/>
                <a:latin typeface="Agenda Light"/>
                <a:ea typeface="+mn-ea"/>
                <a:cs typeface="+mn-cs"/>
              </a:endParaRPr>
            </a:p>
          </p:txBody>
        </p:sp>
      </p:grpSp>
    </p:spTree>
    <p:extLst>
      <p:ext uri="{BB962C8B-B14F-4D97-AF65-F5344CB8AC3E}">
        <p14:creationId xmlns:p14="http://schemas.microsoft.com/office/powerpoint/2010/main" val="3740742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2" presetClass="entr" presetSubtype="2" accel="50000" decel="5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4" accel="50000" decel="5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29" y="365125"/>
            <a:ext cx="6404575" cy="1335683"/>
          </a:xfrm>
        </p:spPr>
        <p:txBody>
          <a:bodyPr/>
          <a:lstStyle/>
          <a:p>
            <a:r>
              <a:rPr lang="sv-SE" dirty="0"/>
              <a:t>Så här mycket sparar du </a:t>
            </a:r>
            <a:br>
              <a:rPr lang="sv-SE" dirty="0"/>
            </a:br>
            <a:r>
              <a:rPr lang="sv-SE" dirty="0"/>
              <a:t>till din tjänstepension</a:t>
            </a:r>
          </a:p>
        </p:txBody>
      </p:sp>
      <p:sp>
        <p:nvSpPr>
          <p:cNvPr id="12" name="Rektangel 11"/>
          <p:cNvSpPr/>
          <p:nvPr/>
        </p:nvSpPr>
        <p:spPr>
          <a:xfrm>
            <a:off x="551384" y="2010358"/>
            <a:ext cx="3568606" cy="461665"/>
          </a:xfrm>
          <a:prstGeom prst="rect">
            <a:avLst/>
          </a:prstGeom>
        </p:spPr>
        <p:txBody>
          <a:bodyPr wrap="none">
            <a:spAutoFit/>
          </a:bodyPr>
          <a:lstStyle/>
          <a:p>
            <a:pPr>
              <a:defRPr/>
            </a:pPr>
            <a:r>
              <a:rPr lang="sv-SE" sz="2400" b="1" dirty="0"/>
              <a:t>Är du född före 1988… </a:t>
            </a:r>
          </a:p>
        </p:txBody>
      </p:sp>
      <p:sp>
        <p:nvSpPr>
          <p:cNvPr id="13" name="Rektangel 12"/>
          <p:cNvSpPr/>
          <p:nvPr/>
        </p:nvSpPr>
        <p:spPr>
          <a:xfrm>
            <a:off x="627529" y="2597800"/>
            <a:ext cx="4977729" cy="948291"/>
          </a:xfrm>
          <a:prstGeom prst="rect">
            <a:avLst/>
          </a:prstGeom>
          <a:solidFill>
            <a:srgbClr val="E5EFF0"/>
          </a:solidFill>
        </p:spPr>
        <p:txBody>
          <a:bodyPr wrap="square" lIns="180000" tIns="180000" rIns="180000" bIns="180000">
            <a:spAutoFit/>
          </a:bodyPr>
          <a:lstStyle/>
          <a:p>
            <a:pPr>
              <a:defRPr/>
            </a:pPr>
            <a:r>
              <a:rPr lang="sv-SE" dirty="0"/>
              <a:t>…betalar din arbetsgivare in motsvarande 4,5-6,1 procent av din lön</a:t>
            </a:r>
            <a:r>
              <a:rPr lang="sv-SE" sz="2000" dirty="0"/>
              <a:t>.</a:t>
            </a:r>
          </a:p>
        </p:txBody>
      </p:sp>
      <p:grpSp>
        <p:nvGrpSpPr>
          <p:cNvPr id="4" name="Grupp 3">
            <a:extLst>
              <a:ext uri="{FF2B5EF4-FFF2-40B4-BE49-F238E27FC236}">
                <a16:creationId xmlns:a16="http://schemas.microsoft.com/office/drawing/2014/main" id="{49CF265E-CABF-41B2-915D-98D593BD4C9D}"/>
              </a:ext>
              <a:ext uri="{C183D7F6-B498-43B3-948B-1728B52AA6E4}">
                <adec:decorative xmlns:adec="http://schemas.microsoft.com/office/drawing/2017/decorative" val="1"/>
              </a:ext>
            </a:extLst>
          </p:cNvPr>
          <p:cNvGrpSpPr/>
          <p:nvPr/>
        </p:nvGrpSpPr>
        <p:grpSpPr>
          <a:xfrm>
            <a:off x="2743889" y="3773317"/>
            <a:ext cx="515670" cy="515670"/>
            <a:chOff x="2743889" y="3773317"/>
            <a:chExt cx="515670" cy="515670"/>
          </a:xfrm>
        </p:grpSpPr>
        <p:sp>
          <p:nvSpPr>
            <p:cNvPr id="15" name="Ellips 14" descr="plustecken"/>
            <p:cNvSpPr/>
            <p:nvPr/>
          </p:nvSpPr>
          <p:spPr>
            <a:xfrm>
              <a:off x="2743889" y="3773317"/>
              <a:ext cx="515670" cy="5156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19" name="Grupp 18">
              <a:extLst>
                <a:ext uri="{C183D7F6-B498-43B3-948B-1728B52AA6E4}">
                  <adec:decorative xmlns:adec="http://schemas.microsoft.com/office/drawing/2017/decorative" val="1"/>
                </a:ext>
              </a:extLst>
            </p:cNvPr>
            <p:cNvGrpSpPr/>
            <p:nvPr/>
          </p:nvGrpSpPr>
          <p:grpSpPr>
            <a:xfrm>
              <a:off x="2857708" y="3887136"/>
              <a:ext cx="288032" cy="288032"/>
              <a:chOff x="2603612" y="4437112"/>
              <a:chExt cx="288032" cy="288032"/>
            </a:xfrm>
            <a:solidFill>
              <a:schemeClr val="bg1"/>
            </a:solidFill>
          </p:grpSpPr>
          <p:sp>
            <p:nvSpPr>
              <p:cNvPr id="18" name="Rektangel 17"/>
              <p:cNvSpPr/>
              <p:nvPr/>
            </p:nvSpPr>
            <p:spPr>
              <a:xfrm>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3" name="Rektangel 22"/>
              <p:cNvSpPr/>
              <p:nvPr/>
            </p:nvSpPr>
            <p:spPr>
              <a:xfrm rot="16200000">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sp>
        <p:nvSpPr>
          <p:cNvPr id="26" name="Rektangel 25"/>
          <p:cNvSpPr/>
          <p:nvPr/>
        </p:nvSpPr>
        <p:spPr>
          <a:xfrm>
            <a:off x="627529" y="4516213"/>
            <a:ext cx="4977730" cy="1360712"/>
          </a:xfrm>
          <a:prstGeom prst="rect">
            <a:avLst/>
          </a:prstGeom>
          <a:solidFill>
            <a:srgbClr val="E5EFF0"/>
          </a:solidFill>
        </p:spPr>
        <p:txBody>
          <a:bodyPr wrap="square" lIns="180000" tIns="180000" rIns="180000" bIns="180000">
            <a:spAutoFit/>
          </a:bodyPr>
          <a:lstStyle/>
          <a:p>
            <a:pPr>
              <a:lnSpc>
                <a:spcPct val="120000"/>
              </a:lnSpc>
              <a:defRPr/>
            </a:pPr>
            <a:r>
              <a:rPr lang="sv-SE" dirty="0"/>
              <a:t>Är du född före 1973 eller har en hög lön under flera år betalar din arbetsgivare även in till en förmånsbestämd del.</a:t>
            </a:r>
          </a:p>
        </p:txBody>
      </p:sp>
      <p:sp>
        <p:nvSpPr>
          <p:cNvPr id="29" name="Rektangel 28"/>
          <p:cNvSpPr/>
          <p:nvPr/>
        </p:nvSpPr>
        <p:spPr>
          <a:xfrm>
            <a:off x="6524149" y="2010358"/>
            <a:ext cx="4698722" cy="461665"/>
          </a:xfrm>
          <a:prstGeom prst="rect">
            <a:avLst/>
          </a:prstGeom>
        </p:spPr>
        <p:txBody>
          <a:bodyPr wrap="none">
            <a:spAutoFit/>
          </a:bodyPr>
          <a:lstStyle/>
          <a:p>
            <a:pPr>
              <a:defRPr/>
            </a:pPr>
            <a:r>
              <a:rPr lang="sv-SE" sz="2400" b="1" dirty="0"/>
              <a:t>Är du född 1988 eller senare… </a:t>
            </a:r>
          </a:p>
        </p:txBody>
      </p:sp>
      <p:sp>
        <p:nvSpPr>
          <p:cNvPr id="30" name="Rektangel 29"/>
          <p:cNvSpPr/>
          <p:nvPr/>
        </p:nvSpPr>
        <p:spPr>
          <a:xfrm>
            <a:off x="6600057" y="2597800"/>
            <a:ext cx="4968056" cy="948291"/>
          </a:xfrm>
          <a:prstGeom prst="rect">
            <a:avLst/>
          </a:prstGeom>
          <a:solidFill>
            <a:srgbClr val="E5EFF0"/>
          </a:solidFill>
        </p:spPr>
        <p:txBody>
          <a:bodyPr wrap="square" lIns="180000" tIns="180000" rIns="180000" bIns="180000">
            <a:spAutoFit/>
          </a:bodyPr>
          <a:lstStyle/>
          <a:p>
            <a:pPr>
              <a:defRPr/>
            </a:pPr>
            <a:r>
              <a:rPr lang="sv-SE" dirty="0"/>
              <a:t>…betalar din arbetsgivare in motsvarande 6,1 procent av din lön</a:t>
            </a:r>
            <a:r>
              <a:rPr lang="sv-SE" sz="2000" dirty="0"/>
              <a:t>.</a:t>
            </a:r>
          </a:p>
        </p:txBody>
      </p:sp>
      <p:grpSp>
        <p:nvGrpSpPr>
          <p:cNvPr id="3" name="Grupp 2">
            <a:extLst>
              <a:ext uri="{FF2B5EF4-FFF2-40B4-BE49-F238E27FC236}">
                <a16:creationId xmlns:a16="http://schemas.microsoft.com/office/drawing/2014/main" id="{109EBC81-3691-4B07-B72B-EF7C9564A4BE}"/>
              </a:ext>
              <a:ext uri="{C183D7F6-B498-43B3-948B-1728B52AA6E4}">
                <adec:decorative xmlns:adec="http://schemas.microsoft.com/office/drawing/2017/decorative" val="1"/>
              </a:ext>
            </a:extLst>
          </p:cNvPr>
          <p:cNvGrpSpPr/>
          <p:nvPr/>
        </p:nvGrpSpPr>
        <p:grpSpPr>
          <a:xfrm>
            <a:off x="8936081" y="3773317"/>
            <a:ext cx="515670" cy="515670"/>
            <a:chOff x="8936081" y="3773317"/>
            <a:chExt cx="515670" cy="515670"/>
          </a:xfrm>
        </p:grpSpPr>
        <p:sp>
          <p:nvSpPr>
            <p:cNvPr id="32" name="Ellips 31" descr="Plustecken"/>
            <p:cNvSpPr/>
            <p:nvPr/>
          </p:nvSpPr>
          <p:spPr>
            <a:xfrm>
              <a:off x="8936081" y="3773317"/>
              <a:ext cx="515670" cy="5156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33" name="Grupp 32">
              <a:extLst>
                <a:ext uri="{C183D7F6-B498-43B3-948B-1728B52AA6E4}">
                  <adec:decorative xmlns:adec="http://schemas.microsoft.com/office/drawing/2017/decorative" val="1"/>
                </a:ext>
              </a:extLst>
            </p:cNvPr>
            <p:cNvGrpSpPr/>
            <p:nvPr/>
          </p:nvGrpSpPr>
          <p:grpSpPr>
            <a:xfrm>
              <a:off x="9049900" y="3887136"/>
              <a:ext cx="288032" cy="288032"/>
              <a:chOff x="2603612" y="4437112"/>
              <a:chExt cx="288032" cy="288032"/>
            </a:xfrm>
            <a:solidFill>
              <a:schemeClr val="bg1"/>
            </a:solidFill>
          </p:grpSpPr>
          <p:sp>
            <p:nvSpPr>
              <p:cNvPr id="34" name="Rektangel 33"/>
              <p:cNvSpPr/>
              <p:nvPr/>
            </p:nvSpPr>
            <p:spPr>
              <a:xfrm>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5" name="Rektangel 34"/>
              <p:cNvSpPr/>
              <p:nvPr/>
            </p:nvSpPr>
            <p:spPr>
              <a:xfrm rot="16200000">
                <a:off x="2711624" y="4437112"/>
                <a:ext cx="72008" cy="2880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sp>
        <p:nvSpPr>
          <p:cNvPr id="36" name="Rektangel 35"/>
          <p:cNvSpPr/>
          <p:nvPr/>
        </p:nvSpPr>
        <p:spPr>
          <a:xfrm>
            <a:off x="6600056" y="4516213"/>
            <a:ext cx="4968057" cy="1360712"/>
          </a:xfrm>
          <a:prstGeom prst="rect">
            <a:avLst/>
          </a:prstGeom>
          <a:solidFill>
            <a:srgbClr val="E5EFF0"/>
          </a:solidFill>
        </p:spPr>
        <p:txBody>
          <a:bodyPr wrap="square" lIns="180000" tIns="180000" rIns="180000" bIns="180000">
            <a:spAutoFit/>
          </a:bodyPr>
          <a:lstStyle/>
          <a:p>
            <a:pPr>
              <a:lnSpc>
                <a:spcPct val="120000"/>
              </a:lnSpc>
              <a:defRPr/>
            </a:pPr>
            <a:r>
              <a:rPr lang="sv-SE" dirty="0"/>
              <a:t>Har du en lön över 52 125 kronor i månaden betalar arbetsgivaren in 31,6 procent på din lön från 52 126 kronor och uppåt (2026).</a:t>
            </a:r>
          </a:p>
        </p:txBody>
      </p:sp>
      <p:sp>
        <p:nvSpPr>
          <p:cNvPr id="21" name="Rektangulär bildtext 9">
            <a:extLst>
              <a:ext uri="{C183D7F6-B498-43B3-948B-1728B52AA6E4}">
                <adec:decorative xmlns:adec="http://schemas.microsoft.com/office/drawing/2017/decorative" val="1"/>
              </a:ext>
            </a:extLst>
          </p:cNvPr>
          <p:cNvSpPr/>
          <p:nvPr/>
        </p:nvSpPr>
        <p:spPr>
          <a:xfrm>
            <a:off x="7325188" y="350266"/>
            <a:ext cx="4239283" cy="1134518"/>
          </a:xfrm>
          <a:prstGeom prst="wedgeRectCallout">
            <a:avLst>
              <a:gd name="adj1" fmla="val -34519"/>
              <a:gd name="adj2" fmla="val 751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sv-SE" dirty="0"/>
              <a:t>Det kan alltså handla om ett sparande på flera tusen kronor i månaden!</a:t>
            </a:r>
          </a:p>
        </p:txBody>
      </p:sp>
      <p:cxnSp>
        <p:nvCxnSpPr>
          <p:cNvPr id="17" name="Rak koppling 16">
            <a:extLst>
              <a:ext uri="{C183D7F6-B498-43B3-948B-1728B52AA6E4}">
                <adec:decorative xmlns:adec="http://schemas.microsoft.com/office/drawing/2017/decorative" val="1"/>
              </a:ext>
            </a:extLst>
          </p:cNvPr>
          <p:cNvCxnSpPr>
            <a:cxnSpLocks/>
          </p:cNvCxnSpPr>
          <p:nvPr/>
        </p:nvCxnSpPr>
        <p:spPr>
          <a:xfrm>
            <a:off x="6102657" y="1700213"/>
            <a:ext cx="0" cy="4176712"/>
          </a:xfrm>
          <a:prstGeom prst="line">
            <a:avLst/>
          </a:prstGeom>
          <a:ln w="101600">
            <a:solidFill>
              <a:srgbClr val="E5EF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71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par>
                                <p:cTn id="19" presetID="2" presetClass="entr" presetSubtype="8" accel="50000" decel="5000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accel="50000" decel="5000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accel="50000" decel="5000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49" presetClass="entr" presetSubtype="0" decel="10000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360"/>
                                          </p:val>
                                        </p:tav>
                                        <p:tav tm="100000">
                                          <p:val>
                                            <p:fltVal val="0"/>
                                          </p:val>
                                        </p:tav>
                                      </p:tavLst>
                                    </p:anim>
                                    <p:animEffect transition="in" filter="fade">
                                      <p:cBhvr>
                                        <p:cTn id="36" dur="500"/>
                                        <p:tgtEl>
                                          <p:spTgt spid="3"/>
                                        </p:tgtEl>
                                      </p:cBhvr>
                                    </p:animEffect>
                                  </p:childTnLst>
                                </p:cTn>
                              </p:par>
                              <p:par>
                                <p:cTn id="37" presetID="2" presetClass="entr" presetSubtype="2" accel="50000" decel="5000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accel="50000" decel="5000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6" grpId="0" animBg="1"/>
      <p:bldP spid="29" grpId="0"/>
      <p:bldP spid="30" grpId="0" animBg="1"/>
      <p:bldP spid="3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Man som står vid ett vägskäl och kliar sig i huvud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492" y="3220823"/>
            <a:ext cx="6880729" cy="3871161"/>
          </a:xfrm>
          <a:prstGeom prst="rect">
            <a:avLst/>
          </a:prstGeom>
        </p:spPr>
      </p:pic>
      <p:sp>
        <p:nvSpPr>
          <p:cNvPr id="3" name="Rubrik 2"/>
          <p:cNvSpPr>
            <a:spLocks noGrp="1"/>
          </p:cNvSpPr>
          <p:nvPr>
            <p:ph type="title"/>
          </p:nvPr>
        </p:nvSpPr>
        <p:spPr/>
        <p:txBody>
          <a:bodyPr/>
          <a:lstStyle/>
          <a:p>
            <a:r>
              <a:rPr lang="sv-SE" dirty="0"/>
              <a:t>Du kan välja hur en del i tjänstepensionen ska förvaltas</a:t>
            </a:r>
          </a:p>
        </p:txBody>
      </p:sp>
      <p:sp>
        <p:nvSpPr>
          <p:cNvPr id="24" name="Platshållare för innehåll 3"/>
          <p:cNvSpPr txBox="1">
            <a:spLocks/>
          </p:cNvSpPr>
          <p:nvPr/>
        </p:nvSpPr>
        <p:spPr>
          <a:xfrm>
            <a:off x="551384" y="1680645"/>
            <a:ext cx="7056784" cy="2304255"/>
          </a:xfrm>
          <a:prstGeom prst="rect">
            <a:avLst/>
          </a:prstGeom>
        </p:spPr>
        <p:txBody>
          <a:bodyPr>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sv-SE" altLang="sv-SE" sz="2400" b="1" dirty="0">
                <a:latin typeface="+mn-lt"/>
              </a:rPr>
              <a:t>– men du behöver inte välja om du inte vill</a:t>
            </a:r>
            <a:r>
              <a:rPr lang="sv-SE" altLang="sv-SE" sz="2400" dirty="0">
                <a:latin typeface="+mn-lt"/>
              </a:rPr>
              <a:t>.</a:t>
            </a:r>
          </a:p>
          <a:p>
            <a:pPr marL="0" indent="0">
              <a:lnSpc>
                <a:spcPct val="120000"/>
              </a:lnSpc>
              <a:buNone/>
            </a:pPr>
            <a:r>
              <a:rPr lang="sv-SE" altLang="sv-SE" sz="2000" dirty="0">
                <a:latin typeface="+mn-lt"/>
              </a:rPr>
              <a:t>I det förvalda alternativet placeras dina pengar </a:t>
            </a:r>
            <a:r>
              <a:rPr lang="sv-SE" altLang="sv-SE" sz="2000" dirty="0"/>
              <a:t>i en traditionell försäkring utan återbetalningsskydd hos Kåpan Tjänstepension. Den försäkringen heter Kåpan Valbar. </a:t>
            </a:r>
          </a:p>
          <a:p>
            <a:pPr marL="0" indent="0">
              <a:lnSpc>
                <a:spcPct val="120000"/>
              </a:lnSpc>
              <a:buNone/>
            </a:pPr>
            <a:r>
              <a:rPr lang="sv-SE" altLang="sv-SE" sz="2000" dirty="0"/>
              <a:t>Vill du ändra ditt val kan du göra det. </a:t>
            </a:r>
            <a:endParaRPr lang="sv-SE" altLang="sv-SE" sz="2000" dirty="0">
              <a:latin typeface="+mn-lt"/>
            </a:endParaRPr>
          </a:p>
        </p:txBody>
      </p:sp>
      <p:sp>
        <p:nvSpPr>
          <p:cNvPr id="5" name="Rektangel 4"/>
          <p:cNvSpPr/>
          <p:nvPr/>
        </p:nvSpPr>
        <p:spPr>
          <a:xfrm>
            <a:off x="1102768" y="4531347"/>
            <a:ext cx="5439694" cy="400110"/>
          </a:xfrm>
          <a:prstGeom prst="rect">
            <a:avLst/>
          </a:prstGeom>
        </p:spPr>
        <p:txBody>
          <a:bodyPr wrap="none">
            <a:spAutoFit/>
          </a:bodyPr>
          <a:lstStyle/>
          <a:p>
            <a:pPr>
              <a:buClr>
                <a:schemeClr val="accent1"/>
              </a:buClr>
              <a:buSzPct val="120000"/>
            </a:pPr>
            <a:r>
              <a:rPr lang="sv-SE" altLang="sv-SE" sz="2000" b="1" dirty="0"/>
              <a:t>Vill du ändra ditt val loggar du in på spv.se.</a:t>
            </a:r>
          </a:p>
        </p:txBody>
      </p:sp>
      <p:sp>
        <p:nvSpPr>
          <p:cNvPr id="28" name="Rektangel 27"/>
          <p:cNvSpPr/>
          <p:nvPr/>
        </p:nvSpPr>
        <p:spPr>
          <a:xfrm>
            <a:off x="1102769" y="5097958"/>
            <a:ext cx="5046958" cy="1015663"/>
          </a:xfrm>
          <a:prstGeom prst="rect">
            <a:avLst/>
          </a:prstGeom>
        </p:spPr>
        <p:txBody>
          <a:bodyPr wrap="square">
            <a:spAutoFit/>
          </a:bodyPr>
          <a:lstStyle/>
          <a:p>
            <a:pPr>
              <a:buClr>
                <a:schemeClr val="accent1"/>
              </a:buClr>
              <a:buSzPct val="120000"/>
            </a:pPr>
            <a:r>
              <a:rPr lang="sv-SE" altLang="sv-SE" sz="2000" b="1" dirty="0"/>
              <a:t>Vill du se över ditt återbetalningsskydd </a:t>
            </a:r>
            <a:br>
              <a:rPr lang="sv-SE" altLang="sv-SE" sz="2000" b="1" dirty="0"/>
            </a:br>
            <a:r>
              <a:rPr lang="sv-SE" altLang="sv-SE" sz="2000" b="1" dirty="0"/>
              <a:t>loggar du in på kapan.se eller hos den som förvaltar dina pengar.</a:t>
            </a:r>
          </a:p>
        </p:txBody>
      </p:sp>
      <p:sp>
        <p:nvSpPr>
          <p:cNvPr id="27" name="Ellips 26">
            <a:extLst>
              <a:ext uri="{C183D7F6-B498-43B3-948B-1728B52AA6E4}">
                <adec:decorative xmlns:adec="http://schemas.microsoft.com/office/drawing/2017/decorative" val="1"/>
              </a:ext>
            </a:extLst>
          </p:cNvPr>
          <p:cNvSpPr/>
          <p:nvPr/>
        </p:nvSpPr>
        <p:spPr>
          <a:xfrm>
            <a:off x="665971" y="5156404"/>
            <a:ext cx="288032" cy="28803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25" name="Ellips 24">
            <a:extLst>
              <a:ext uri="{C183D7F6-B498-43B3-948B-1728B52AA6E4}">
                <adec:decorative xmlns:adec="http://schemas.microsoft.com/office/drawing/2017/decorative" val="1"/>
              </a:ext>
            </a:extLst>
          </p:cNvPr>
          <p:cNvSpPr/>
          <p:nvPr/>
        </p:nvSpPr>
        <p:spPr>
          <a:xfrm>
            <a:off x="665971" y="4571997"/>
            <a:ext cx="288032" cy="28803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38" name="Rak koppling 37">
            <a:extLst>
              <a:ext uri="{C183D7F6-B498-43B3-948B-1728B52AA6E4}">
                <adec:decorative xmlns:adec="http://schemas.microsoft.com/office/drawing/2017/decorative" val="1"/>
              </a:ext>
            </a:extLst>
          </p:cNvPr>
          <p:cNvCxnSpPr>
            <a:cxnSpLocks/>
          </p:cNvCxnSpPr>
          <p:nvPr/>
        </p:nvCxnSpPr>
        <p:spPr>
          <a:xfrm>
            <a:off x="665970" y="4149080"/>
            <a:ext cx="4997984" cy="0"/>
          </a:xfrm>
          <a:prstGeom prst="line">
            <a:avLst/>
          </a:prstGeom>
          <a:ln w="25400">
            <a:solidFill>
              <a:srgbClr val="E5EF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933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7"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Få en överblick över hela din pension</a:t>
            </a:r>
          </a:p>
        </p:txBody>
      </p:sp>
      <p:pic>
        <p:nvPicPr>
          <p:cNvPr id="6" name="Bildobjekt 5" descr="Stor datorskärm som visar startsidan på minpension.se"/>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36848" y="1721672"/>
            <a:ext cx="7620704" cy="5667768"/>
          </a:xfrm>
          <a:prstGeom prst="rect">
            <a:avLst/>
          </a:prstGeom>
        </p:spPr>
      </p:pic>
      <p:sp>
        <p:nvSpPr>
          <p:cNvPr id="8" name="Ellips 7"/>
          <p:cNvSpPr/>
          <p:nvPr/>
        </p:nvSpPr>
        <p:spPr>
          <a:xfrm rot="417727">
            <a:off x="4411943" y="2703422"/>
            <a:ext cx="2952328" cy="2952328"/>
          </a:xfrm>
          <a:prstGeom prst="ellipse">
            <a:avLst/>
          </a:prstGeom>
          <a:solidFill>
            <a:srgbClr val="62127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altLang="sv-SE" b="1" dirty="0"/>
              <a:t>På minPension.se får du en samlad bild av hela din pension</a:t>
            </a:r>
          </a:p>
        </p:txBody>
      </p:sp>
      <p:sp>
        <p:nvSpPr>
          <p:cNvPr id="9" name="textruta 8">
            <a:extLst>
              <a:ext uri="{FF2B5EF4-FFF2-40B4-BE49-F238E27FC236}">
                <a16:creationId xmlns:a16="http://schemas.microsoft.com/office/drawing/2014/main" id="{254330EC-185F-3243-8D46-FDC6C0331EA9}"/>
              </a:ext>
            </a:extLst>
          </p:cNvPr>
          <p:cNvSpPr txBox="1"/>
          <p:nvPr/>
        </p:nvSpPr>
        <p:spPr>
          <a:xfrm>
            <a:off x="7608168" y="1700213"/>
            <a:ext cx="4256433"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1200"/>
              </a:spcAft>
              <a:buClr>
                <a:srgbClr val="C0087F"/>
              </a:buClr>
              <a:buSzTx/>
              <a:buFont typeface="Arial" panose="020B0604020202020204" pitchFamily="34" charset="0"/>
              <a:buNone/>
              <a:tabLst/>
              <a:defRPr/>
            </a:pPr>
            <a:r>
              <a:rPr kumimoji="0" lang="sv-SE" sz="2400" b="1" i="0" u="none" strike="noStrike" kern="1200" cap="none" spc="0" normalizeH="0" baseline="0" noProof="0" dirty="0">
                <a:ln>
                  <a:noFill/>
                </a:ln>
                <a:solidFill>
                  <a:srgbClr val="181818"/>
                </a:solidFill>
                <a:effectLst/>
                <a:uLnTx/>
                <a:uFillTx/>
                <a:latin typeface="Arial"/>
                <a:ea typeface="+mn-ea"/>
                <a:cs typeface="+mn-cs"/>
              </a:rPr>
              <a:t>När du loggar in kan du se: </a:t>
            </a:r>
          </a:p>
        </p:txBody>
      </p:sp>
      <p:grpSp>
        <p:nvGrpSpPr>
          <p:cNvPr id="19" name="Grupp 18">
            <a:extLst>
              <a:ext uri="{FF2B5EF4-FFF2-40B4-BE49-F238E27FC236}">
                <a16:creationId xmlns:a16="http://schemas.microsoft.com/office/drawing/2014/main" id="{57E27A37-DB18-4178-C9D8-B5AF05DC43F0}"/>
              </a:ext>
            </a:extLst>
          </p:cNvPr>
          <p:cNvGrpSpPr/>
          <p:nvPr/>
        </p:nvGrpSpPr>
        <p:grpSpPr>
          <a:xfrm>
            <a:off x="7716192" y="2167319"/>
            <a:ext cx="3861593" cy="369332"/>
            <a:chOff x="7716192" y="2159594"/>
            <a:chExt cx="3861593" cy="369332"/>
          </a:xfrm>
        </p:grpSpPr>
        <p:sp>
          <p:nvSpPr>
            <p:cNvPr id="18" name="Ellips 17">
              <a:extLst>
                <a:ext uri="{C183D7F6-B498-43B3-948B-1728B52AA6E4}">
                  <adec:decorative xmlns:adec="http://schemas.microsoft.com/office/drawing/2017/decorative" val="1"/>
                </a:ext>
              </a:extLst>
            </p:cNvPr>
            <p:cNvSpPr/>
            <p:nvPr/>
          </p:nvSpPr>
          <p:spPr>
            <a:xfrm>
              <a:off x="7716192" y="2247890"/>
              <a:ext cx="216000" cy="216000"/>
            </a:xfrm>
            <a:prstGeom prst="ellipse">
              <a:avLst/>
            </a:prstGeom>
            <a:solidFill>
              <a:srgbClr val="FF873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1" name="textruta 10">
              <a:extLst>
                <a:ext uri="{FF2B5EF4-FFF2-40B4-BE49-F238E27FC236}">
                  <a16:creationId xmlns:a16="http://schemas.microsoft.com/office/drawing/2014/main" id="{53F9DD50-F77C-9A48-7856-F07D448000C4}"/>
                </a:ext>
              </a:extLst>
            </p:cNvPr>
            <p:cNvSpPr txBox="1"/>
            <p:nvPr/>
          </p:nvSpPr>
          <p:spPr>
            <a:xfrm>
              <a:off x="8047484" y="2159594"/>
              <a:ext cx="3530301" cy="369332"/>
            </a:xfrm>
            <a:prstGeom prst="rect">
              <a:avLst/>
            </a:prstGeom>
            <a:noFill/>
          </p:spPr>
          <p:txBody>
            <a:bodyPr wrap="square">
              <a:spAutoFit/>
            </a:bodyPr>
            <a:lstStyle/>
            <a:p>
              <a:pPr marL="719138" indent="-719138">
                <a:spcAft>
                  <a:spcPts val="1800"/>
                </a:spcAft>
                <a:buClr>
                  <a:schemeClr val="bg1"/>
                </a:buClr>
              </a:pPr>
              <a:r>
                <a:rPr lang="sv-SE" sz="1800" dirty="0"/>
                <a:t>Din allmänna pension</a:t>
              </a:r>
            </a:p>
          </p:txBody>
        </p:sp>
      </p:grpSp>
      <p:grpSp>
        <p:nvGrpSpPr>
          <p:cNvPr id="17" name="Grupp 16">
            <a:extLst>
              <a:ext uri="{FF2B5EF4-FFF2-40B4-BE49-F238E27FC236}">
                <a16:creationId xmlns:a16="http://schemas.microsoft.com/office/drawing/2014/main" id="{AB99A630-817E-F987-6D7F-E00345D2BFE7}"/>
              </a:ext>
            </a:extLst>
          </p:cNvPr>
          <p:cNvGrpSpPr/>
          <p:nvPr/>
        </p:nvGrpSpPr>
        <p:grpSpPr>
          <a:xfrm>
            <a:off x="7716192" y="2617356"/>
            <a:ext cx="3851921" cy="369332"/>
            <a:chOff x="7716192" y="2528926"/>
            <a:chExt cx="3851921" cy="369332"/>
          </a:xfrm>
        </p:grpSpPr>
        <p:sp>
          <p:nvSpPr>
            <p:cNvPr id="20" name="Ellips 19">
              <a:extLst>
                <a:ext uri="{C183D7F6-B498-43B3-948B-1728B52AA6E4}">
                  <adec:decorative xmlns:adec="http://schemas.microsoft.com/office/drawing/2017/decorative" val="1"/>
                </a:ext>
              </a:extLst>
            </p:cNvPr>
            <p:cNvSpPr/>
            <p:nvPr/>
          </p:nvSpPr>
          <p:spPr>
            <a:xfrm>
              <a:off x="7716192" y="2631261"/>
              <a:ext cx="216000" cy="216000"/>
            </a:xfrm>
            <a:prstGeom prst="ellipse">
              <a:avLst/>
            </a:prstGeom>
            <a:solidFill>
              <a:srgbClr val="2388F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12" name="textruta 11">
              <a:extLst>
                <a:ext uri="{FF2B5EF4-FFF2-40B4-BE49-F238E27FC236}">
                  <a16:creationId xmlns:a16="http://schemas.microsoft.com/office/drawing/2014/main" id="{DE212985-A22C-D6AE-1BCC-6D5B7F55F10D}"/>
                </a:ext>
              </a:extLst>
            </p:cNvPr>
            <p:cNvSpPr txBox="1"/>
            <p:nvPr/>
          </p:nvSpPr>
          <p:spPr>
            <a:xfrm>
              <a:off x="8047484" y="2528926"/>
              <a:ext cx="3520629" cy="369332"/>
            </a:xfrm>
            <a:prstGeom prst="rect">
              <a:avLst/>
            </a:prstGeom>
            <a:noFill/>
          </p:spPr>
          <p:txBody>
            <a:bodyPr wrap="square">
              <a:spAutoFit/>
            </a:bodyPr>
            <a:lstStyle/>
            <a:p>
              <a:pPr marL="719138" indent="-719138">
                <a:spcAft>
                  <a:spcPts val="1800"/>
                </a:spcAft>
                <a:buClr>
                  <a:schemeClr val="bg1"/>
                </a:buClr>
              </a:pPr>
              <a:r>
                <a:rPr lang="sv-SE" sz="1800" dirty="0"/>
                <a:t>Din tjänstepension</a:t>
              </a:r>
            </a:p>
          </p:txBody>
        </p:sp>
      </p:grpSp>
      <p:grpSp>
        <p:nvGrpSpPr>
          <p:cNvPr id="16" name="Grupp 15">
            <a:extLst>
              <a:ext uri="{FF2B5EF4-FFF2-40B4-BE49-F238E27FC236}">
                <a16:creationId xmlns:a16="http://schemas.microsoft.com/office/drawing/2014/main" id="{7406B913-577B-1835-7881-07DC9594E627}"/>
              </a:ext>
            </a:extLst>
          </p:cNvPr>
          <p:cNvGrpSpPr/>
          <p:nvPr/>
        </p:nvGrpSpPr>
        <p:grpSpPr>
          <a:xfrm>
            <a:off x="7716192" y="3067393"/>
            <a:ext cx="3861593" cy="369332"/>
            <a:chOff x="7716192" y="2920205"/>
            <a:chExt cx="3861593" cy="369332"/>
          </a:xfrm>
        </p:grpSpPr>
        <p:sp>
          <p:nvSpPr>
            <p:cNvPr id="22" name="Ellips 21">
              <a:extLst>
                <a:ext uri="{C183D7F6-B498-43B3-948B-1728B52AA6E4}">
                  <adec:decorative xmlns:adec="http://schemas.microsoft.com/office/drawing/2017/decorative" val="1"/>
                </a:ext>
              </a:extLst>
            </p:cNvPr>
            <p:cNvSpPr/>
            <p:nvPr/>
          </p:nvSpPr>
          <p:spPr>
            <a:xfrm>
              <a:off x="7716192" y="2996871"/>
              <a:ext cx="216000" cy="216000"/>
            </a:xfrm>
            <a:prstGeom prst="ellipse">
              <a:avLst/>
            </a:prstGeom>
            <a:solidFill>
              <a:srgbClr val="39C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mj-lt"/>
                <a:ea typeface="+mn-ea"/>
                <a:cs typeface="+mn-cs"/>
              </a:endParaRPr>
            </a:p>
          </p:txBody>
        </p:sp>
        <p:sp>
          <p:nvSpPr>
            <p:cNvPr id="13" name="textruta 12">
              <a:extLst>
                <a:ext uri="{FF2B5EF4-FFF2-40B4-BE49-F238E27FC236}">
                  <a16:creationId xmlns:a16="http://schemas.microsoft.com/office/drawing/2014/main" id="{3556DD8F-303D-ACF9-0E18-C3900D83DF11}"/>
                </a:ext>
              </a:extLst>
            </p:cNvPr>
            <p:cNvSpPr txBox="1"/>
            <p:nvPr/>
          </p:nvSpPr>
          <p:spPr>
            <a:xfrm>
              <a:off x="8047484" y="2920205"/>
              <a:ext cx="3530301" cy="369332"/>
            </a:xfrm>
            <a:prstGeom prst="rect">
              <a:avLst/>
            </a:prstGeom>
            <a:noFill/>
          </p:spPr>
          <p:txBody>
            <a:bodyPr wrap="square">
              <a:spAutoFit/>
            </a:bodyPr>
            <a:lstStyle/>
            <a:p>
              <a:pPr marL="719138" indent="-719138">
                <a:spcAft>
                  <a:spcPts val="1800"/>
                </a:spcAft>
                <a:buClr>
                  <a:schemeClr val="bg1"/>
                </a:buClr>
              </a:pPr>
              <a:r>
                <a:rPr lang="sv-SE" sz="1800" dirty="0"/>
                <a:t>Ditt eventuella egna sparande</a:t>
              </a:r>
            </a:p>
          </p:txBody>
        </p:sp>
      </p:grpSp>
    </p:spTree>
    <p:extLst>
      <p:ext uri="{BB962C8B-B14F-4D97-AF65-F5344CB8AC3E}">
        <p14:creationId xmlns:p14="http://schemas.microsoft.com/office/powerpoint/2010/main" val="3383527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360"/>
                                          </p:val>
                                        </p:tav>
                                        <p:tav tm="100000">
                                          <p:val>
                                            <p:fltVal val="0"/>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tema">
  <a:themeElements>
    <a:clrScheme name="SPV Standard">
      <a:dk1>
        <a:srgbClr val="181818"/>
      </a:dk1>
      <a:lt1>
        <a:srgbClr val="FFFFFF"/>
      </a:lt1>
      <a:dk2>
        <a:srgbClr val="243987"/>
      </a:dk2>
      <a:lt2>
        <a:srgbClr val="F2F2F2"/>
      </a:lt2>
      <a:accent1>
        <a:srgbClr val="243987"/>
      </a:accent1>
      <a:accent2>
        <a:srgbClr val="0173B8"/>
      </a:accent2>
      <a:accent3>
        <a:srgbClr val="C0087F"/>
      </a:accent3>
      <a:accent4>
        <a:srgbClr val="EB8500"/>
      </a:accent4>
      <a:accent5>
        <a:srgbClr val="247F35"/>
      </a:accent5>
      <a:accent6>
        <a:srgbClr val="4EB7E9"/>
      </a:accent6>
      <a:hlink>
        <a:srgbClr val="0173B8"/>
      </a:hlink>
      <a:folHlink>
        <a:srgbClr val="BD61A6"/>
      </a:folHlink>
    </a:clrScheme>
    <a:fontScheme name="SPV Typsnitt Exc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SPV_extern_16_9" id="{C0767ADF-0B61-4AAE-ADFD-3C1C7F11FAF8}" vid="{A07FE5E3-3A6A-4B45-A6A2-4E206C4DF6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SPV_extern_16_9</Template>
  <TotalTime>116</TotalTime>
  <Words>2095</Words>
  <Application>Microsoft Office PowerPoint</Application>
  <PresentationFormat>Bredbild</PresentationFormat>
  <Paragraphs>154</Paragraphs>
  <Slides>19</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Agenda Light</vt:lpstr>
      <vt:lpstr>Agenda Regular</vt:lpstr>
      <vt:lpstr>Arial</vt:lpstr>
      <vt:lpstr>Calibri</vt:lpstr>
      <vt:lpstr>Office-tema</vt:lpstr>
      <vt:lpstr>Tjänstepension från din statliga anställning</vt:lpstr>
      <vt:lpstr>Pensionen kommer från olika håll</vt:lpstr>
      <vt:lpstr>Du har en allmän pension från  alla dina anställningar</vt:lpstr>
      <vt:lpstr>Du kan också ha olika tjänstepensioner</vt:lpstr>
      <vt:lpstr>Som statligt anställd har du  kollektivavtalad tjänstepension</vt:lpstr>
      <vt:lpstr>Kolla in din tjänstepension på webben!</vt:lpstr>
      <vt:lpstr>Så här mycket sparar du  till din tjänstepension</vt:lpstr>
      <vt:lpstr>Du kan välja hur en del i tjänstepensionen ska förvaltas</vt:lpstr>
      <vt:lpstr>Få en överblick över hela din pension</vt:lpstr>
      <vt:lpstr>PowerPoint-presentation</vt:lpstr>
      <vt:lpstr>Mer lön ger mer tjänstepension</vt:lpstr>
      <vt:lpstr>Att tänka på om du har familj eller inte</vt:lpstr>
      <vt:lpstr>Vad händer om du blir sjuk?</vt:lpstr>
      <vt:lpstr>Läs på om din pension i tid!</vt:lpstr>
      <vt:lpstr>Om du vill arbeta mindre  innan din pensionering</vt:lpstr>
      <vt:lpstr>Olika regler beroende på när du är född</vt:lpstr>
      <vt:lpstr>Om du behöver mer information</vt:lpstr>
      <vt:lpstr>PowerPoint-presentation</vt:lpstr>
      <vt:lpstr>Tänk på att…</vt:lpstr>
    </vt:vector>
  </TitlesOfParts>
  <Company>FK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Tjänstepension från din statliga anställning</dc:title>
  <dc:creator>Steven Persson</dc:creator>
  <cp:lastModifiedBy>Camilla Persson</cp:lastModifiedBy>
  <cp:revision>15</cp:revision>
  <dcterms:created xsi:type="dcterms:W3CDTF">2026-02-09T12:51:42Z</dcterms:created>
  <dcterms:modified xsi:type="dcterms:W3CDTF">2026-03-16T15:05:11Z</dcterms:modified>
</cp:coreProperties>
</file>